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65" r:id="rId4"/>
    <p:sldId id="258" r:id="rId5"/>
    <p:sldId id="259" r:id="rId6"/>
    <p:sldId id="260" r:id="rId7"/>
    <p:sldId id="266" r:id="rId8"/>
    <p:sldId id="267" r:id="rId9"/>
    <p:sldId id="262" r:id="rId10"/>
    <p:sldId id="275" r:id="rId11"/>
    <p:sldId id="276" r:id="rId12"/>
    <p:sldId id="261" r:id="rId13"/>
    <p:sldId id="263" r:id="rId14"/>
    <p:sldId id="264" r:id="rId15"/>
    <p:sldId id="272" r:id="rId16"/>
    <p:sldId id="269" r:id="rId17"/>
    <p:sldId id="270" r:id="rId18"/>
    <p:sldId id="273" r:id="rId19"/>
    <p:sldId id="274"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02"/>
    <p:restoredTop sz="96327"/>
  </p:normalViewPr>
  <p:slideViewPr>
    <p:cSldViewPr snapToGrid="0" snapToObjects="1">
      <p:cViewPr varScale="1">
        <p:scale>
          <a:sx n="127" d="100"/>
          <a:sy n="127" d="100"/>
        </p:scale>
        <p:origin x="22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F8B94-F0AF-4EDD-9073-218417A19B7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FBEB631-ED3C-46D4-A54D-75BE894B46F6}">
      <dgm:prSet/>
      <dgm:spPr/>
      <dgm:t>
        <a:bodyPr/>
        <a:lstStyle/>
        <a:p>
          <a:pPr>
            <a:lnSpc>
              <a:spcPct val="100000"/>
            </a:lnSpc>
          </a:pPr>
          <a:r>
            <a:rPr lang="en-US" dirty="0"/>
            <a:t>Air Quality affects the air we breathe and our overall health. One of the major factors of reducing air quality is related to elevated levels of ozone and particulate matter.</a:t>
          </a:r>
        </a:p>
      </dgm:t>
    </dgm:pt>
    <dgm:pt modelId="{625F680A-1694-4877-9C70-1AD6C1879D73}" type="parTrans" cxnId="{DFD7E3D3-2E2E-447C-9F43-170A7A47A205}">
      <dgm:prSet/>
      <dgm:spPr/>
      <dgm:t>
        <a:bodyPr/>
        <a:lstStyle/>
        <a:p>
          <a:endParaRPr lang="en-US"/>
        </a:p>
      </dgm:t>
    </dgm:pt>
    <dgm:pt modelId="{8D612654-9D55-4A52-A6F8-228458B5F0C0}" type="sibTrans" cxnId="{DFD7E3D3-2E2E-447C-9F43-170A7A47A205}">
      <dgm:prSet/>
      <dgm:spPr/>
      <dgm:t>
        <a:bodyPr/>
        <a:lstStyle/>
        <a:p>
          <a:endParaRPr lang="en-US"/>
        </a:p>
      </dgm:t>
    </dgm:pt>
    <dgm:pt modelId="{B9AEFD67-96F4-40DB-B4C2-1EAAA35B84C2}">
      <dgm:prSet/>
      <dgm:spPr/>
      <dgm:t>
        <a:bodyPr/>
        <a:lstStyle/>
        <a:p>
          <a:pPr>
            <a:lnSpc>
              <a:spcPct val="100000"/>
            </a:lnSpc>
          </a:pPr>
          <a:r>
            <a:rPr lang="en-US" dirty="0"/>
            <a:t>Ozone and particulate matter from vehicles is one of the sources of these pollutants.</a:t>
          </a:r>
        </a:p>
      </dgm:t>
    </dgm:pt>
    <dgm:pt modelId="{C7CD06C6-8EBF-4357-BE38-E450F32F1478}" type="parTrans" cxnId="{4C490777-49C3-4896-8A68-C59540123218}">
      <dgm:prSet/>
      <dgm:spPr/>
      <dgm:t>
        <a:bodyPr/>
        <a:lstStyle/>
        <a:p>
          <a:endParaRPr lang="en-US"/>
        </a:p>
      </dgm:t>
    </dgm:pt>
    <dgm:pt modelId="{2397F852-8FBC-4C5F-AC72-A4D5B14656B7}" type="sibTrans" cxnId="{4C490777-49C3-4896-8A68-C59540123218}">
      <dgm:prSet/>
      <dgm:spPr/>
      <dgm:t>
        <a:bodyPr/>
        <a:lstStyle/>
        <a:p>
          <a:endParaRPr lang="en-US"/>
        </a:p>
      </dgm:t>
    </dgm:pt>
    <dgm:pt modelId="{B6120AE5-D4D3-43C6-9977-7A2744100266}" type="pres">
      <dgm:prSet presAssocID="{0EEF8B94-F0AF-4EDD-9073-218417A19B7F}" presName="root" presStyleCnt="0">
        <dgm:presLayoutVars>
          <dgm:dir/>
          <dgm:resizeHandles val="exact"/>
        </dgm:presLayoutVars>
      </dgm:prSet>
      <dgm:spPr/>
    </dgm:pt>
    <dgm:pt modelId="{D6ECCA33-699E-41A7-B075-3F95F572BA5E}" type="pres">
      <dgm:prSet presAssocID="{EFBEB631-ED3C-46D4-A54D-75BE894B46F6}" presName="compNode" presStyleCnt="0"/>
      <dgm:spPr/>
    </dgm:pt>
    <dgm:pt modelId="{CAA8FF0F-9F54-4A28-94C3-69620D11F3D9}" type="pres">
      <dgm:prSet presAssocID="{EFBEB631-ED3C-46D4-A54D-75BE894B46F6}" presName="bgRect" presStyleLbl="bgShp" presStyleIdx="0" presStyleCnt="2"/>
      <dgm:spPr/>
    </dgm:pt>
    <dgm:pt modelId="{E33D0903-2EC9-4440-BE44-EA92A9641145}" type="pres">
      <dgm:prSet presAssocID="{EFBEB631-ED3C-46D4-A54D-75BE894B46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C5E39C51-39B2-4010-AE19-783B091D03DC}" type="pres">
      <dgm:prSet presAssocID="{EFBEB631-ED3C-46D4-A54D-75BE894B46F6}" presName="spaceRect" presStyleCnt="0"/>
      <dgm:spPr/>
    </dgm:pt>
    <dgm:pt modelId="{23761991-1911-46CA-B6E9-596576593AA1}" type="pres">
      <dgm:prSet presAssocID="{EFBEB631-ED3C-46D4-A54D-75BE894B46F6}" presName="parTx" presStyleLbl="revTx" presStyleIdx="0" presStyleCnt="2">
        <dgm:presLayoutVars>
          <dgm:chMax val="0"/>
          <dgm:chPref val="0"/>
        </dgm:presLayoutVars>
      </dgm:prSet>
      <dgm:spPr/>
    </dgm:pt>
    <dgm:pt modelId="{AFF1A5C5-69C9-4C3F-BCEB-1D44F538FA46}" type="pres">
      <dgm:prSet presAssocID="{8D612654-9D55-4A52-A6F8-228458B5F0C0}" presName="sibTrans" presStyleCnt="0"/>
      <dgm:spPr/>
    </dgm:pt>
    <dgm:pt modelId="{2FAE73FB-61A1-42BE-B733-40132A9EF5D9}" type="pres">
      <dgm:prSet presAssocID="{B9AEFD67-96F4-40DB-B4C2-1EAAA35B84C2}" presName="compNode" presStyleCnt="0"/>
      <dgm:spPr/>
    </dgm:pt>
    <dgm:pt modelId="{7EE9769A-8E01-46D9-A500-E0D7ED508DD2}" type="pres">
      <dgm:prSet presAssocID="{B9AEFD67-96F4-40DB-B4C2-1EAAA35B84C2}" presName="bgRect" presStyleLbl="bgShp" presStyleIdx="1" presStyleCnt="2"/>
      <dgm:spPr/>
    </dgm:pt>
    <dgm:pt modelId="{0B293637-B41C-465C-871E-83C90736AC56}" type="pres">
      <dgm:prSet presAssocID="{B9AEFD67-96F4-40DB-B4C2-1EAAA35B84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37DE9649-E321-47C1-AFAE-DACD24609BF9}" type="pres">
      <dgm:prSet presAssocID="{B9AEFD67-96F4-40DB-B4C2-1EAAA35B84C2}" presName="spaceRect" presStyleCnt="0"/>
      <dgm:spPr/>
    </dgm:pt>
    <dgm:pt modelId="{34569DD1-A9A8-4F76-BCA8-E464A8299D3C}" type="pres">
      <dgm:prSet presAssocID="{B9AEFD67-96F4-40DB-B4C2-1EAAA35B84C2}" presName="parTx" presStyleLbl="revTx" presStyleIdx="1" presStyleCnt="2">
        <dgm:presLayoutVars>
          <dgm:chMax val="0"/>
          <dgm:chPref val="0"/>
        </dgm:presLayoutVars>
      </dgm:prSet>
      <dgm:spPr/>
    </dgm:pt>
  </dgm:ptLst>
  <dgm:cxnLst>
    <dgm:cxn modelId="{DDC72053-BAC7-4B60-9F23-EEBE32623FA8}" type="presOf" srcId="{EFBEB631-ED3C-46D4-A54D-75BE894B46F6}" destId="{23761991-1911-46CA-B6E9-596576593AA1}" srcOrd="0" destOrd="0" presId="urn:microsoft.com/office/officeart/2018/2/layout/IconVerticalSolidList"/>
    <dgm:cxn modelId="{4C490777-49C3-4896-8A68-C59540123218}" srcId="{0EEF8B94-F0AF-4EDD-9073-218417A19B7F}" destId="{B9AEFD67-96F4-40DB-B4C2-1EAAA35B84C2}" srcOrd="1" destOrd="0" parTransId="{C7CD06C6-8EBF-4357-BE38-E450F32F1478}" sibTransId="{2397F852-8FBC-4C5F-AC72-A4D5B14656B7}"/>
    <dgm:cxn modelId="{1910C990-5FF9-44DA-9E15-9E16A021CC4F}" type="presOf" srcId="{B9AEFD67-96F4-40DB-B4C2-1EAAA35B84C2}" destId="{34569DD1-A9A8-4F76-BCA8-E464A8299D3C}" srcOrd="0" destOrd="0" presId="urn:microsoft.com/office/officeart/2018/2/layout/IconVerticalSolidList"/>
    <dgm:cxn modelId="{604D23A7-AD96-4848-8E75-A03BE875BEDE}" type="presOf" srcId="{0EEF8B94-F0AF-4EDD-9073-218417A19B7F}" destId="{B6120AE5-D4D3-43C6-9977-7A2744100266}" srcOrd="0" destOrd="0" presId="urn:microsoft.com/office/officeart/2018/2/layout/IconVerticalSolidList"/>
    <dgm:cxn modelId="{DFD7E3D3-2E2E-447C-9F43-170A7A47A205}" srcId="{0EEF8B94-F0AF-4EDD-9073-218417A19B7F}" destId="{EFBEB631-ED3C-46D4-A54D-75BE894B46F6}" srcOrd="0" destOrd="0" parTransId="{625F680A-1694-4877-9C70-1AD6C1879D73}" sibTransId="{8D612654-9D55-4A52-A6F8-228458B5F0C0}"/>
    <dgm:cxn modelId="{68F18036-3FF8-4EA5-8EB8-2C9094599AE4}" type="presParOf" srcId="{B6120AE5-D4D3-43C6-9977-7A2744100266}" destId="{D6ECCA33-699E-41A7-B075-3F95F572BA5E}" srcOrd="0" destOrd="0" presId="urn:microsoft.com/office/officeart/2018/2/layout/IconVerticalSolidList"/>
    <dgm:cxn modelId="{073AEA64-4560-4B3B-B8E2-7D60A230CD56}" type="presParOf" srcId="{D6ECCA33-699E-41A7-B075-3F95F572BA5E}" destId="{CAA8FF0F-9F54-4A28-94C3-69620D11F3D9}" srcOrd="0" destOrd="0" presId="urn:microsoft.com/office/officeart/2018/2/layout/IconVerticalSolidList"/>
    <dgm:cxn modelId="{EAC66DC3-2B3D-4642-AA16-E71699EEA342}" type="presParOf" srcId="{D6ECCA33-699E-41A7-B075-3F95F572BA5E}" destId="{E33D0903-2EC9-4440-BE44-EA92A9641145}" srcOrd="1" destOrd="0" presId="urn:microsoft.com/office/officeart/2018/2/layout/IconVerticalSolidList"/>
    <dgm:cxn modelId="{BEF104CE-8A04-4A3F-A8E6-2DFA06538639}" type="presParOf" srcId="{D6ECCA33-699E-41A7-B075-3F95F572BA5E}" destId="{C5E39C51-39B2-4010-AE19-783B091D03DC}" srcOrd="2" destOrd="0" presId="urn:microsoft.com/office/officeart/2018/2/layout/IconVerticalSolidList"/>
    <dgm:cxn modelId="{E89B82A2-6B8B-45B8-8DC6-1EAAAE50B12A}" type="presParOf" srcId="{D6ECCA33-699E-41A7-B075-3F95F572BA5E}" destId="{23761991-1911-46CA-B6E9-596576593AA1}" srcOrd="3" destOrd="0" presId="urn:microsoft.com/office/officeart/2018/2/layout/IconVerticalSolidList"/>
    <dgm:cxn modelId="{C11325F2-F07C-4B1B-B8A9-799EA8DB9550}" type="presParOf" srcId="{B6120AE5-D4D3-43C6-9977-7A2744100266}" destId="{AFF1A5C5-69C9-4C3F-BCEB-1D44F538FA46}" srcOrd="1" destOrd="0" presId="urn:microsoft.com/office/officeart/2018/2/layout/IconVerticalSolidList"/>
    <dgm:cxn modelId="{0C9EAB9D-0B96-4662-8CFA-AEBDF8E494C8}" type="presParOf" srcId="{B6120AE5-D4D3-43C6-9977-7A2744100266}" destId="{2FAE73FB-61A1-42BE-B733-40132A9EF5D9}" srcOrd="2" destOrd="0" presId="urn:microsoft.com/office/officeart/2018/2/layout/IconVerticalSolidList"/>
    <dgm:cxn modelId="{A36707D8-0EC7-4958-BEDE-0419A137786B}" type="presParOf" srcId="{2FAE73FB-61A1-42BE-B733-40132A9EF5D9}" destId="{7EE9769A-8E01-46D9-A500-E0D7ED508DD2}" srcOrd="0" destOrd="0" presId="urn:microsoft.com/office/officeart/2018/2/layout/IconVerticalSolidList"/>
    <dgm:cxn modelId="{40288014-0DBC-4C2F-9635-8B1AFF1B28DA}" type="presParOf" srcId="{2FAE73FB-61A1-42BE-B733-40132A9EF5D9}" destId="{0B293637-B41C-465C-871E-83C90736AC56}" srcOrd="1" destOrd="0" presId="urn:microsoft.com/office/officeart/2018/2/layout/IconVerticalSolidList"/>
    <dgm:cxn modelId="{6501C71C-5F25-4FFF-BF0F-5B5B117707D9}" type="presParOf" srcId="{2FAE73FB-61A1-42BE-B733-40132A9EF5D9}" destId="{37DE9649-E321-47C1-AFAE-DACD24609BF9}" srcOrd="2" destOrd="0" presId="urn:microsoft.com/office/officeart/2018/2/layout/IconVerticalSolidList"/>
    <dgm:cxn modelId="{523EA09C-E91E-4946-9ED8-461C48C3D3C8}" type="presParOf" srcId="{2FAE73FB-61A1-42BE-B733-40132A9EF5D9}" destId="{34569DD1-A9A8-4F76-BCA8-E464A8299D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0A1BB-8038-4D72-B02F-F716E0B34A85}" type="doc">
      <dgm:prSet loTypeId="urn:microsoft.com/office/officeart/2008/layout/LinedList" loCatId="list" qsTypeId="urn:microsoft.com/office/officeart/2005/8/quickstyle/simple5" qsCatId="simple" csTypeId="urn:microsoft.com/office/officeart/2005/8/colors/colorful5" csCatId="colorful"/>
      <dgm:spPr/>
      <dgm:t>
        <a:bodyPr/>
        <a:lstStyle/>
        <a:p>
          <a:endParaRPr lang="en-US"/>
        </a:p>
      </dgm:t>
    </dgm:pt>
    <dgm:pt modelId="{20876885-B4D5-4ADA-A022-CF63894FD195}">
      <dgm:prSet/>
      <dgm:spPr/>
      <dgm:t>
        <a:bodyPr/>
        <a:lstStyle/>
        <a:p>
          <a:r>
            <a:rPr lang="en-US" dirty="0"/>
            <a:t>Vehicle, Snowmobile, and Boat Registrations from  </a:t>
          </a:r>
          <a:r>
            <a:rPr lang="en-US" dirty="0" err="1"/>
            <a:t>data.ny.gov</a:t>
          </a:r>
          <a:endParaRPr lang="en-US" dirty="0"/>
        </a:p>
      </dgm:t>
    </dgm:pt>
    <dgm:pt modelId="{298E79C9-A250-4950-B635-9E6E267877B8}" type="parTrans" cxnId="{2F9ED96B-52DC-4F25-B4E6-CAC94D716609}">
      <dgm:prSet/>
      <dgm:spPr/>
      <dgm:t>
        <a:bodyPr/>
        <a:lstStyle/>
        <a:p>
          <a:endParaRPr lang="en-US"/>
        </a:p>
      </dgm:t>
    </dgm:pt>
    <dgm:pt modelId="{7FB2DAEB-D9E4-4A71-A6F6-884ED9A19077}" type="sibTrans" cxnId="{2F9ED96B-52DC-4F25-B4E6-CAC94D716609}">
      <dgm:prSet/>
      <dgm:spPr/>
      <dgm:t>
        <a:bodyPr/>
        <a:lstStyle/>
        <a:p>
          <a:endParaRPr lang="en-US"/>
        </a:p>
      </dgm:t>
    </dgm:pt>
    <dgm:pt modelId="{3FA3EEF0-605C-45F2-9AE0-29DEBB5B2468}">
      <dgm:prSet/>
      <dgm:spPr/>
      <dgm:t>
        <a:bodyPr/>
        <a:lstStyle/>
        <a:p>
          <a:r>
            <a:rPr lang="en-US"/>
            <a:t>AQI Index from airnowapi.org</a:t>
          </a:r>
        </a:p>
      </dgm:t>
    </dgm:pt>
    <dgm:pt modelId="{44F323C9-1540-4186-8624-F7366BC0190A}" type="parTrans" cxnId="{D33CC50F-CB8D-4AAD-917A-3B79BEF8BB22}">
      <dgm:prSet/>
      <dgm:spPr/>
      <dgm:t>
        <a:bodyPr/>
        <a:lstStyle/>
        <a:p>
          <a:endParaRPr lang="en-US"/>
        </a:p>
      </dgm:t>
    </dgm:pt>
    <dgm:pt modelId="{701BE081-6B32-45DF-94A5-72A587CDCC52}" type="sibTrans" cxnId="{D33CC50F-CB8D-4AAD-917A-3B79BEF8BB22}">
      <dgm:prSet/>
      <dgm:spPr/>
      <dgm:t>
        <a:bodyPr/>
        <a:lstStyle/>
        <a:p>
          <a:endParaRPr lang="en-US"/>
        </a:p>
      </dgm:t>
    </dgm:pt>
    <dgm:pt modelId="{F5574CE6-3BCF-6244-BA3E-106BCA59C8F0}" type="pres">
      <dgm:prSet presAssocID="{C2C0A1BB-8038-4D72-B02F-F716E0B34A85}" presName="vert0" presStyleCnt="0">
        <dgm:presLayoutVars>
          <dgm:dir/>
          <dgm:animOne val="branch"/>
          <dgm:animLvl val="lvl"/>
        </dgm:presLayoutVars>
      </dgm:prSet>
      <dgm:spPr/>
    </dgm:pt>
    <dgm:pt modelId="{B8C58F10-BF9D-EF47-97F0-0D173E20B175}" type="pres">
      <dgm:prSet presAssocID="{20876885-B4D5-4ADA-A022-CF63894FD195}" presName="thickLine" presStyleLbl="alignNode1" presStyleIdx="0" presStyleCnt="2"/>
      <dgm:spPr/>
    </dgm:pt>
    <dgm:pt modelId="{F1AA068F-3BB0-D24B-A3A8-BE3D6FCEE6B9}" type="pres">
      <dgm:prSet presAssocID="{20876885-B4D5-4ADA-A022-CF63894FD195}" presName="horz1" presStyleCnt="0"/>
      <dgm:spPr/>
    </dgm:pt>
    <dgm:pt modelId="{9E13754F-D391-2949-8D6F-55419FE3181C}" type="pres">
      <dgm:prSet presAssocID="{20876885-B4D5-4ADA-A022-CF63894FD195}" presName="tx1" presStyleLbl="revTx" presStyleIdx="0" presStyleCnt="2"/>
      <dgm:spPr/>
    </dgm:pt>
    <dgm:pt modelId="{FDE5A835-8496-FE43-A006-FB8C3F4ACB2F}" type="pres">
      <dgm:prSet presAssocID="{20876885-B4D5-4ADA-A022-CF63894FD195}" presName="vert1" presStyleCnt="0"/>
      <dgm:spPr/>
    </dgm:pt>
    <dgm:pt modelId="{9325AF8C-D89B-C043-A94E-0A93190157C0}" type="pres">
      <dgm:prSet presAssocID="{3FA3EEF0-605C-45F2-9AE0-29DEBB5B2468}" presName="thickLine" presStyleLbl="alignNode1" presStyleIdx="1" presStyleCnt="2"/>
      <dgm:spPr/>
    </dgm:pt>
    <dgm:pt modelId="{D92D81B2-4ADC-B34A-AFBB-C68666B72A0C}" type="pres">
      <dgm:prSet presAssocID="{3FA3EEF0-605C-45F2-9AE0-29DEBB5B2468}" presName="horz1" presStyleCnt="0"/>
      <dgm:spPr/>
    </dgm:pt>
    <dgm:pt modelId="{78A54AE0-9FE2-AA46-AA81-53A6D2AA52FB}" type="pres">
      <dgm:prSet presAssocID="{3FA3EEF0-605C-45F2-9AE0-29DEBB5B2468}" presName="tx1" presStyleLbl="revTx" presStyleIdx="1" presStyleCnt="2"/>
      <dgm:spPr/>
    </dgm:pt>
    <dgm:pt modelId="{5FA4BCC3-8799-8B41-8A2D-7658A961ECB4}" type="pres">
      <dgm:prSet presAssocID="{3FA3EEF0-605C-45F2-9AE0-29DEBB5B2468}" presName="vert1" presStyleCnt="0"/>
      <dgm:spPr/>
    </dgm:pt>
  </dgm:ptLst>
  <dgm:cxnLst>
    <dgm:cxn modelId="{D33CC50F-CB8D-4AAD-917A-3B79BEF8BB22}" srcId="{C2C0A1BB-8038-4D72-B02F-F716E0B34A85}" destId="{3FA3EEF0-605C-45F2-9AE0-29DEBB5B2468}" srcOrd="1" destOrd="0" parTransId="{44F323C9-1540-4186-8624-F7366BC0190A}" sibTransId="{701BE081-6B32-45DF-94A5-72A587CDCC52}"/>
    <dgm:cxn modelId="{7658C62A-6A4B-EC47-ACE4-D3AF14F45F28}" type="presOf" srcId="{C2C0A1BB-8038-4D72-B02F-F716E0B34A85}" destId="{F5574CE6-3BCF-6244-BA3E-106BCA59C8F0}" srcOrd="0" destOrd="0" presId="urn:microsoft.com/office/officeart/2008/layout/LinedList"/>
    <dgm:cxn modelId="{E1F7EC66-34AD-8A44-B393-EC6B7C6D21A8}" type="presOf" srcId="{3FA3EEF0-605C-45F2-9AE0-29DEBB5B2468}" destId="{78A54AE0-9FE2-AA46-AA81-53A6D2AA52FB}" srcOrd="0" destOrd="0" presId="urn:microsoft.com/office/officeart/2008/layout/LinedList"/>
    <dgm:cxn modelId="{2F9ED96B-52DC-4F25-B4E6-CAC94D716609}" srcId="{C2C0A1BB-8038-4D72-B02F-F716E0B34A85}" destId="{20876885-B4D5-4ADA-A022-CF63894FD195}" srcOrd="0" destOrd="0" parTransId="{298E79C9-A250-4950-B635-9E6E267877B8}" sibTransId="{7FB2DAEB-D9E4-4A71-A6F6-884ED9A19077}"/>
    <dgm:cxn modelId="{9646176D-AF72-2F4C-91A0-06A14639567C}" type="presOf" srcId="{20876885-B4D5-4ADA-A022-CF63894FD195}" destId="{9E13754F-D391-2949-8D6F-55419FE3181C}" srcOrd="0" destOrd="0" presId="urn:microsoft.com/office/officeart/2008/layout/LinedList"/>
    <dgm:cxn modelId="{84DC415C-7854-964F-9720-A15F7327211B}" type="presParOf" srcId="{F5574CE6-3BCF-6244-BA3E-106BCA59C8F0}" destId="{B8C58F10-BF9D-EF47-97F0-0D173E20B175}" srcOrd="0" destOrd="0" presId="urn:microsoft.com/office/officeart/2008/layout/LinedList"/>
    <dgm:cxn modelId="{82E4E94E-B4E3-B240-91B9-21D05EE201E0}" type="presParOf" srcId="{F5574CE6-3BCF-6244-BA3E-106BCA59C8F0}" destId="{F1AA068F-3BB0-D24B-A3A8-BE3D6FCEE6B9}" srcOrd="1" destOrd="0" presId="urn:microsoft.com/office/officeart/2008/layout/LinedList"/>
    <dgm:cxn modelId="{FBB2FA1F-4542-F64B-8B2B-58C15DF25D7D}" type="presParOf" srcId="{F1AA068F-3BB0-D24B-A3A8-BE3D6FCEE6B9}" destId="{9E13754F-D391-2949-8D6F-55419FE3181C}" srcOrd="0" destOrd="0" presId="urn:microsoft.com/office/officeart/2008/layout/LinedList"/>
    <dgm:cxn modelId="{169F41F4-6C80-BF41-B955-99E025B33839}" type="presParOf" srcId="{F1AA068F-3BB0-D24B-A3A8-BE3D6FCEE6B9}" destId="{FDE5A835-8496-FE43-A006-FB8C3F4ACB2F}" srcOrd="1" destOrd="0" presId="urn:microsoft.com/office/officeart/2008/layout/LinedList"/>
    <dgm:cxn modelId="{16527884-9395-8243-9AF0-4BD83172236A}" type="presParOf" srcId="{F5574CE6-3BCF-6244-BA3E-106BCA59C8F0}" destId="{9325AF8C-D89B-C043-A94E-0A93190157C0}" srcOrd="2" destOrd="0" presId="urn:microsoft.com/office/officeart/2008/layout/LinedList"/>
    <dgm:cxn modelId="{AE45AE95-AECE-6D4C-9763-A429F0C2E71E}" type="presParOf" srcId="{F5574CE6-3BCF-6244-BA3E-106BCA59C8F0}" destId="{D92D81B2-4ADC-B34A-AFBB-C68666B72A0C}" srcOrd="3" destOrd="0" presId="urn:microsoft.com/office/officeart/2008/layout/LinedList"/>
    <dgm:cxn modelId="{E6C32E8E-AF35-054D-8DD3-693A38873039}" type="presParOf" srcId="{D92D81B2-4ADC-B34A-AFBB-C68666B72A0C}" destId="{78A54AE0-9FE2-AA46-AA81-53A6D2AA52FB}" srcOrd="0" destOrd="0" presId="urn:microsoft.com/office/officeart/2008/layout/LinedList"/>
    <dgm:cxn modelId="{CAEEF97E-74AD-6848-A918-C60E2A75D59E}" type="presParOf" srcId="{D92D81B2-4ADC-B34A-AFBB-C68666B72A0C}" destId="{5FA4BCC3-8799-8B41-8A2D-7658A961ECB4}"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AB5F4D-0346-4567-A413-546E201A15A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20DF97-FF62-4A67-885A-C9001EB57CAE}">
      <dgm:prSet/>
      <dgm:spPr/>
      <dgm:t>
        <a:bodyPr/>
        <a:lstStyle/>
        <a:p>
          <a:r>
            <a:rPr lang="en-US"/>
            <a:t>Huge size of the vehicle data from data.ny.gov. Over 11 million records.</a:t>
          </a:r>
        </a:p>
      </dgm:t>
    </dgm:pt>
    <dgm:pt modelId="{01DFA5EC-BB54-4776-98AD-3C5F6C5D18ED}" type="parTrans" cxnId="{B2F65C92-2E79-457F-B3F3-62439DD6AFBE}">
      <dgm:prSet/>
      <dgm:spPr/>
      <dgm:t>
        <a:bodyPr/>
        <a:lstStyle/>
        <a:p>
          <a:endParaRPr lang="en-US"/>
        </a:p>
      </dgm:t>
    </dgm:pt>
    <dgm:pt modelId="{E89E042E-96F4-407B-B86D-F9966D744A98}" type="sibTrans" cxnId="{B2F65C92-2E79-457F-B3F3-62439DD6AFBE}">
      <dgm:prSet/>
      <dgm:spPr/>
      <dgm:t>
        <a:bodyPr/>
        <a:lstStyle/>
        <a:p>
          <a:endParaRPr lang="en-US"/>
        </a:p>
      </dgm:t>
    </dgm:pt>
    <dgm:pt modelId="{811CE9DD-01CF-4699-B2C9-50928272D1DC}">
      <dgm:prSet/>
      <dgm:spPr/>
      <dgm:t>
        <a:bodyPr/>
        <a:lstStyle/>
        <a:p>
          <a:r>
            <a:rPr lang="en-US" dirty="0"/>
            <a:t>Limits on the API call to retrieve Air Quality Index from </a:t>
          </a:r>
          <a:r>
            <a:rPr lang="en-US" dirty="0" err="1"/>
            <a:t>AirNow</a:t>
          </a:r>
          <a:r>
            <a:rPr lang="en-US" dirty="0"/>
            <a:t>. Limit of 500 requests per hour. </a:t>
          </a:r>
        </a:p>
      </dgm:t>
    </dgm:pt>
    <dgm:pt modelId="{C352E69F-19D4-4D03-94CA-F148BAF94E10}" type="parTrans" cxnId="{8D1546FF-132B-41FB-B99D-C2DA5AFAC2C2}">
      <dgm:prSet/>
      <dgm:spPr/>
      <dgm:t>
        <a:bodyPr/>
        <a:lstStyle/>
        <a:p>
          <a:endParaRPr lang="en-US"/>
        </a:p>
      </dgm:t>
    </dgm:pt>
    <dgm:pt modelId="{81E50843-A6A6-4B28-900F-A0E586175A6B}" type="sibTrans" cxnId="{8D1546FF-132B-41FB-B99D-C2DA5AFAC2C2}">
      <dgm:prSet/>
      <dgm:spPr/>
      <dgm:t>
        <a:bodyPr/>
        <a:lstStyle/>
        <a:p>
          <a:endParaRPr lang="en-US"/>
        </a:p>
      </dgm:t>
    </dgm:pt>
    <dgm:pt modelId="{C05EB91B-C467-4E37-9D8D-645FC1A11046}">
      <dgm:prSet/>
      <dgm:spPr/>
      <dgm:t>
        <a:bodyPr/>
        <a:lstStyle/>
        <a:p>
          <a:r>
            <a:rPr lang="en-US"/>
            <a:t>Air Quality Index not available on AirNow prior to 2009.</a:t>
          </a:r>
        </a:p>
      </dgm:t>
    </dgm:pt>
    <dgm:pt modelId="{F14484DA-1FCF-47AD-BCCC-158855199AF4}" type="parTrans" cxnId="{848D5385-295A-4BDA-87C6-8EB4A4749F18}">
      <dgm:prSet/>
      <dgm:spPr/>
      <dgm:t>
        <a:bodyPr/>
        <a:lstStyle/>
        <a:p>
          <a:endParaRPr lang="en-US"/>
        </a:p>
      </dgm:t>
    </dgm:pt>
    <dgm:pt modelId="{12564BC2-49A5-48A0-BDA2-43EB2D284846}" type="sibTrans" cxnId="{848D5385-295A-4BDA-87C6-8EB4A4749F18}">
      <dgm:prSet/>
      <dgm:spPr/>
      <dgm:t>
        <a:bodyPr/>
        <a:lstStyle/>
        <a:p>
          <a:endParaRPr lang="en-US"/>
        </a:p>
      </dgm:t>
    </dgm:pt>
    <dgm:pt modelId="{55755F8E-FAD2-47DD-B045-8245AFC398D4}">
      <dgm:prSet/>
      <dgm:spPr/>
      <dgm:t>
        <a:bodyPr/>
        <a:lstStyle/>
        <a:p>
          <a:r>
            <a:rPr lang="en-US" dirty="0"/>
            <a:t>We limited ourselves to 3 years worth of Air Quality Index data: 2009, 2015 and 2020.</a:t>
          </a:r>
        </a:p>
      </dgm:t>
    </dgm:pt>
    <dgm:pt modelId="{D45DD3E8-61B3-4B44-98F1-20485EA29033}" type="parTrans" cxnId="{E32FB74F-FF61-4B97-8ECA-6D0EA342C24F}">
      <dgm:prSet/>
      <dgm:spPr/>
      <dgm:t>
        <a:bodyPr/>
        <a:lstStyle/>
        <a:p>
          <a:endParaRPr lang="en-US"/>
        </a:p>
      </dgm:t>
    </dgm:pt>
    <dgm:pt modelId="{E6F843FA-6CEC-4717-904C-9A116C0A5744}" type="sibTrans" cxnId="{E32FB74F-FF61-4B97-8ECA-6D0EA342C24F}">
      <dgm:prSet/>
      <dgm:spPr/>
      <dgm:t>
        <a:bodyPr/>
        <a:lstStyle/>
        <a:p>
          <a:endParaRPr lang="en-US"/>
        </a:p>
      </dgm:t>
    </dgm:pt>
    <dgm:pt modelId="{1CAE7D38-6FEA-4742-838A-EBA628A4F1BB}" type="pres">
      <dgm:prSet presAssocID="{46AB5F4D-0346-4567-A413-546E201A15A3}" presName="vert0" presStyleCnt="0">
        <dgm:presLayoutVars>
          <dgm:dir/>
          <dgm:animOne val="branch"/>
          <dgm:animLvl val="lvl"/>
        </dgm:presLayoutVars>
      </dgm:prSet>
      <dgm:spPr/>
    </dgm:pt>
    <dgm:pt modelId="{C5659385-D357-F947-A7AF-1B2831F3BAAC}" type="pres">
      <dgm:prSet presAssocID="{9820DF97-FF62-4A67-885A-C9001EB57CAE}" presName="thickLine" presStyleLbl="alignNode1" presStyleIdx="0" presStyleCnt="4"/>
      <dgm:spPr/>
    </dgm:pt>
    <dgm:pt modelId="{9C5E3F2D-37C9-624D-A72F-F7DC50AF7D77}" type="pres">
      <dgm:prSet presAssocID="{9820DF97-FF62-4A67-885A-C9001EB57CAE}" presName="horz1" presStyleCnt="0"/>
      <dgm:spPr/>
    </dgm:pt>
    <dgm:pt modelId="{1BF33884-DF55-B041-A2DF-667A9AD01457}" type="pres">
      <dgm:prSet presAssocID="{9820DF97-FF62-4A67-885A-C9001EB57CAE}" presName="tx1" presStyleLbl="revTx" presStyleIdx="0" presStyleCnt="4"/>
      <dgm:spPr/>
    </dgm:pt>
    <dgm:pt modelId="{7A3E6F72-2171-E040-BC3F-B8036F271E75}" type="pres">
      <dgm:prSet presAssocID="{9820DF97-FF62-4A67-885A-C9001EB57CAE}" presName="vert1" presStyleCnt="0"/>
      <dgm:spPr/>
    </dgm:pt>
    <dgm:pt modelId="{289DCC1C-D53C-E348-A248-B8D27FB8D596}" type="pres">
      <dgm:prSet presAssocID="{811CE9DD-01CF-4699-B2C9-50928272D1DC}" presName="thickLine" presStyleLbl="alignNode1" presStyleIdx="1" presStyleCnt="4"/>
      <dgm:spPr/>
    </dgm:pt>
    <dgm:pt modelId="{A08C8B04-93E8-4C4C-ABF7-6CF8AE41FAB1}" type="pres">
      <dgm:prSet presAssocID="{811CE9DD-01CF-4699-B2C9-50928272D1DC}" presName="horz1" presStyleCnt="0"/>
      <dgm:spPr/>
    </dgm:pt>
    <dgm:pt modelId="{0D9D6A50-311C-8349-ADF1-1B6D3A99C93D}" type="pres">
      <dgm:prSet presAssocID="{811CE9DD-01CF-4699-B2C9-50928272D1DC}" presName="tx1" presStyleLbl="revTx" presStyleIdx="1" presStyleCnt="4"/>
      <dgm:spPr/>
    </dgm:pt>
    <dgm:pt modelId="{2B1DE2F4-6446-9548-9787-285C921C8F85}" type="pres">
      <dgm:prSet presAssocID="{811CE9DD-01CF-4699-B2C9-50928272D1DC}" presName="vert1" presStyleCnt="0"/>
      <dgm:spPr/>
    </dgm:pt>
    <dgm:pt modelId="{3722881C-28E1-FB47-B486-8CB6E69809C3}" type="pres">
      <dgm:prSet presAssocID="{C05EB91B-C467-4E37-9D8D-645FC1A11046}" presName="thickLine" presStyleLbl="alignNode1" presStyleIdx="2" presStyleCnt="4"/>
      <dgm:spPr/>
    </dgm:pt>
    <dgm:pt modelId="{0493FB11-8DC6-0D43-ABBD-A5FF1B6632F7}" type="pres">
      <dgm:prSet presAssocID="{C05EB91B-C467-4E37-9D8D-645FC1A11046}" presName="horz1" presStyleCnt="0"/>
      <dgm:spPr/>
    </dgm:pt>
    <dgm:pt modelId="{0C754077-BAB1-F240-8486-10899207F91C}" type="pres">
      <dgm:prSet presAssocID="{C05EB91B-C467-4E37-9D8D-645FC1A11046}" presName="tx1" presStyleLbl="revTx" presStyleIdx="2" presStyleCnt="4"/>
      <dgm:spPr/>
    </dgm:pt>
    <dgm:pt modelId="{201CCD27-CAB0-0B4F-B69B-3F1E30A2F30C}" type="pres">
      <dgm:prSet presAssocID="{C05EB91B-C467-4E37-9D8D-645FC1A11046}" presName="vert1" presStyleCnt="0"/>
      <dgm:spPr/>
    </dgm:pt>
    <dgm:pt modelId="{CC9958DF-E225-F547-A39B-6F9FEE7D5CEC}" type="pres">
      <dgm:prSet presAssocID="{55755F8E-FAD2-47DD-B045-8245AFC398D4}" presName="thickLine" presStyleLbl="alignNode1" presStyleIdx="3" presStyleCnt="4"/>
      <dgm:spPr/>
    </dgm:pt>
    <dgm:pt modelId="{16F2A749-0A38-A44A-9371-19753AE4D720}" type="pres">
      <dgm:prSet presAssocID="{55755F8E-FAD2-47DD-B045-8245AFC398D4}" presName="horz1" presStyleCnt="0"/>
      <dgm:spPr/>
    </dgm:pt>
    <dgm:pt modelId="{550E2F2D-6D1F-D44D-A561-CDB2AEC1215E}" type="pres">
      <dgm:prSet presAssocID="{55755F8E-FAD2-47DD-B045-8245AFC398D4}" presName="tx1" presStyleLbl="revTx" presStyleIdx="3" presStyleCnt="4"/>
      <dgm:spPr/>
    </dgm:pt>
    <dgm:pt modelId="{E5E2E41C-0DD4-0C42-90A3-46D53873BC63}" type="pres">
      <dgm:prSet presAssocID="{55755F8E-FAD2-47DD-B045-8245AFC398D4}" presName="vert1" presStyleCnt="0"/>
      <dgm:spPr/>
    </dgm:pt>
  </dgm:ptLst>
  <dgm:cxnLst>
    <dgm:cxn modelId="{B4403F0B-3CEF-964E-ACD5-F4CD1A2FEE50}" type="presOf" srcId="{9820DF97-FF62-4A67-885A-C9001EB57CAE}" destId="{1BF33884-DF55-B041-A2DF-667A9AD01457}" srcOrd="0" destOrd="0" presId="urn:microsoft.com/office/officeart/2008/layout/LinedList"/>
    <dgm:cxn modelId="{FB5E2C49-7DB5-F64D-B0EB-EF277A83B89C}" type="presOf" srcId="{55755F8E-FAD2-47DD-B045-8245AFC398D4}" destId="{550E2F2D-6D1F-D44D-A561-CDB2AEC1215E}" srcOrd="0" destOrd="0" presId="urn:microsoft.com/office/officeart/2008/layout/LinedList"/>
    <dgm:cxn modelId="{E32FB74F-FF61-4B97-8ECA-6D0EA342C24F}" srcId="{46AB5F4D-0346-4567-A413-546E201A15A3}" destId="{55755F8E-FAD2-47DD-B045-8245AFC398D4}" srcOrd="3" destOrd="0" parTransId="{D45DD3E8-61B3-4B44-98F1-20485EA29033}" sibTransId="{E6F843FA-6CEC-4717-904C-9A116C0A5744}"/>
    <dgm:cxn modelId="{848D5385-295A-4BDA-87C6-8EB4A4749F18}" srcId="{46AB5F4D-0346-4567-A413-546E201A15A3}" destId="{C05EB91B-C467-4E37-9D8D-645FC1A11046}" srcOrd="2" destOrd="0" parTransId="{F14484DA-1FCF-47AD-BCCC-158855199AF4}" sibTransId="{12564BC2-49A5-48A0-BDA2-43EB2D284846}"/>
    <dgm:cxn modelId="{B2F65C92-2E79-457F-B3F3-62439DD6AFBE}" srcId="{46AB5F4D-0346-4567-A413-546E201A15A3}" destId="{9820DF97-FF62-4A67-885A-C9001EB57CAE}" srcOrd="0" destOrd="0" parTransId="{01DFA5EC-BB54-4776-98AD-3C5F6C5D18ED}" sibTransId="{E89E042E-96F4-407B-B86D-F9966D744A98}"/>
    <dgm:cxn modelId="{03E142AD-A0E9-664B-A791-FA1DD71B7E90}" type="presOf" srcId="{811CE9DD-01CF-4699-B2C9-50928272D1DC}" destId="{0D9D6A50-311C-8349-ADF1-1B6D3A99C93D}" srcOrd="0" destOrd="0" presId="urn:microsoft.com/office/officeart/2008/layout/LinedList"/>
    <dgm:cxn modelId="{25A39ACC-5B5B-EC4A-9BFD-F969D40F2E73}" type="presOf" srcId="{C05EB91B-C467-4E37-9D8D-645FC1A11046}" destId="{0C754077-BAB1-F240-8486-10899207F91C}" srcOrd="0" destOrd="0" presId="urn:microsoft.com/office/officeart/2008/layout/LinedList"/>
    <dgm:cxn modelId="{295BA8E8-B71A-464D-BDBB-F83129B8A67F}" type="presOf" srcId="{46AB5F4D-0346-4567-A413-546E201A15A3}" destId="{1CAE7D38-6FEA-4742-838A-EBA628A4F1BB}" srcOrd="0" destOrd="0" presId="urn:microsoft.com/office/officeart/2008/layout/LinedList"/>
    <dgm:cxn modelId="{8D1546FF-132B-41FB-B99D-C2DA5AFAC2C2}" srcId="{46AB5F4D-0346-4567-A413-546E201A15A3}" destId="{811CE9DD-01CF-4699-B2C9-50928272D1DC}" srcOrd="1" destOrd="0" parTransId="{C352E69F-19D4-4D03-94CA-F148BAF94E10}" sibTransId="{81E50843-A6A6-4B28-900F-A0E586175A6B}"/>
    <dgm:cxn modelId="{8423A805-9949-134B-A103-7BC054EBA441}" type="presParOf" srcId="{1CAE7D38-6FEA-4742-838A-EBA628A4F1BB}" destId="{C5659385-D357-F947-A7AF-1B2831F3BAAC}" srcOrd="0" destOrd="0" presId="urn:microsoft.com/office/officeart/2008/layout/LinedList"/>
    <dgm:cxn modelId="{6F339010-7D0E-704F-A2D2-FCDF689CC0EA}" type="presParOf" srcId="{1CAE7D38-6FEA-4742-838A-EBA628A4F1BB}" destId="{9C5E3F2D-37C9-624D-A72F-F7DC50AF7D77}" srcOrd="1" destOrd="0" presId="urn:microsoft.com/office/officeart/2008/layout/LinedList"/>
    <dgm:cxn modelId="{CE6F7BD4-5D72-7D43-B2D5-6DAB17FCE06C}" type="presParOf" srcId="{9C5E3F2D-37C9-624D-A72F-F7DC50AF7D77}" destId="{1BF33884-DF55-B041-A2DF-667A9AD01457}" srcOrd="0" destOrd="0" presId="urn:microsoft.com/office/officeart/2008/layout/LinedList"/>
    <dgm:cxn modelId="{58C3AEA5-59DB-9C42-9E08-9F2C15B72ACC}" type="presParOf" srcId="{9C5E3F2D-37C9-624D-A72F-F7DC50AF7D77}" destId="{7A3E6F72-2171-E040-BC3F-B8036F271E75}" srcOrd="1" destOrd="0" presId="urn:microsoft.com/office/officeart/2008/layout/LinedList"/>
    <dgm:cxn modelId="{1BA189B2-9698-2248-8AD8-5BB2719DCD67}" type="presParOf" srcId="{1CAE7D38-6FEA-4742-838A-EBA628A4F1BB}" destId="{289DCC1C-D53C-E348-A248-B8D27FB8D596}" srcOrd="2" destOrd="0" presId="urn:microsoft.com/office/officeart/2008/layout/LinedList"/>
    <dgm:cxn modelId="{87F7C9D0-81C1-7949-BA37-11F29B47325E}" type="presParOf" srcId="{1CAE7D38-6FEA-4742-838A-EBA628A4F1BB}" destId="{A08C8B04-93E8-4C4C-ABF7-6CF8AE41FAB1}" srcOrd="3" destOrd="0" presId="urn:microsoft.com/office/officeart/2008/layout/LinedList"/>
    <dgm:cxn modelId="{21A66299-4F3A-494C-8943-5911411FD8F6}" type="presParOf" srcId="{A08C8B04-93E8-4C4C-ABF7-6CF8AE41FAB1}" destId="{0D9D6A50-311C-8349-ADF1-1B6D3A99C93D}" srcOrd="0" destOrd="0" presId="urn:microsoft.com/office/officeart/2008/layout/LinedList"/>
    <dgm:cxn modelId="{127C904F-BA73-4444-970A-B124B35A5ADC}" type="presParOf" srcId="{A08C8B04-93E8-4C4C-ABF7-6CF8AE41FAB1}" destId="{2B1DE2F4-6446-9548-9787-285C921C8F85}" srcOrd="1" destOrd="0" presId="urn:microsoft.com/office/officeart/2008/layout/LinedList"/>
    <dgm:cxn modelId="{D870C29A-4792-FC40-955B-4DE579E5F9DB}" type="presParOf" srcId="{1CAE7D38-6FEA-4742-838A-EBA628A4F1BB}" destId="{3722881C-28E1-FB47-B486-8CB6E69809C3}" srcOrd="4" destOrd="0" presId="urn:microsoft.com/office/officeart/2008/layout/LinedList"/>
    <dgm:cxn modelId="{AFAC0D2D-9270-5846-B3F3-71FE639D2872}" type="presParOf" srcId="{1CAE7D38-6FEA-4742-838A-EBA628A4F1BB}" destId="{0493FB11-8DC6-0D43-ABBD-A5FF1B6632F7}" srcOrd="5" destOrd="0" presId="urn:microsoft.com/office/officeart/2008/layout/LinedList"/>
    <dgm:cxn modelId="{CE16EE54-C67C-5F43-B7BA-D393B1D22467}" type="presParOf" srcId="{0493FB11-8DC6-0D43-ABBD-A5FF1B6632F7}" destId="{0C754077-BAB1-F240-8486-10899207F91C}" srcOrd="0" destOrd="0" presId="urn:microsoft.com/office/officeart/2008/layout/LinedList"/>
    <dgm:cxn modelId="{6C37FA8D-1058-CC48-9B3E-A0CD9879ABC6}" type="presParOf" srcId="{0493FB11-8DC6-0D43-ABBD-A5FF1B6632F7}" destId="{201CCD27-CAB0-0B4F-B69B-3F1E30A2F30C}" srcOrd="1" destOrd="0" presId="urn:microsoft.com/office/officeart/2008/layout/LinedList"/>
    <dgm:cxn modelId="{DC0F0AA3-6EB4-204B-B828-0A452D3EAE64}" type="presParOf" srcId="{1CAE7D38-6FEA-4742-838A-EBA628A4F1BB}" destId="{CC9958DF-E225-F547-A39B-6F9FEE7D5CEC}" srcOrd="6" destOrd="0" presId="urn:microsoft.com/office/officeart/2008/layout/LinedList"/>
    <dgm:cxn modelId="{3812B6FA-1545-9441-8AC7-0A5093CCE644}" type="presParOf" srcId="{1CAE7D38-6FEA-4742-838A-EBA628A4F1BB}" destId="{16F2A749-0A38-A44A-9371-19753AE4D720}" srcOrd="7" destOrd="0" presId="urn:microsoft.com/office/officeart/2008/layout/LinedList"/>
    <dgm:cxn modelId="{65D680B0-CB9A-2D4E-956C-09F7A429884F}" type="presParOf" srcId="{16F2A749-0A38-A44A-9371-19753AE4D720}" destId="{550E2F2D-6D1F-D44D-A561-CDB2AEC1215E}" srcOrd="0" destOrd="0" presId="urn:microsoft.com/office/officeart/2008/layout/LinedList"/>
    <dgm:cxn modelId="{5DB02DB9-DE25-FD4D-AC67-F3097E4875F2}" type="presParOf" srcId="{16F2A749-0A38-A44A-9371-19753AE4D720}" destId="{E5E2E41C-0DD4-0C42-90A3-46D53873BC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8FF0F-9F54-4A28-94C3-69620D11F3D9}">
      <dsp:nvSpPr>
        <dsp:cNvPr id="0" name=""/>
        <dsp:cNvSpPr/>
      </dsp:nvSpPr>
      <dsp:spPr>
        <a:xfrm>
          <a:off x="0" y="712345"/>
          <a:ext cx="7717217" cy="13150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D0903-2EC9-4440-BE44-EA92A9641145}">
      <dsp:nvSpPr>
        <dsp:cNvPr id="0" name=""/>
        <dsp:cNvSpPr/>
      </dsp:nvSpPr>
      <dsp:spPr>
        <a:xfrm>
          <a:off x="397817" y="1008242"/>
          <a:ext cx="723304" cy="723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61991-1911-46CA-B6E9-596576593AA1}">
      <dsp:nvSpPr>
        <dsp:cNvPr id="0" name=""/>
        <dsp:cNvSpPr/>
      </dsp:nvSpPr>
      <dsp:spPr>
        <a:xfrm>
          <a:off x="1518938" y="712345"/>
          <a:ext cx="6198278" cy="131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181" tIns="139181" rIns="139181" bIns="139181" numCol="1" spcCol="1270" anchor="ctr" anchorCtr="0">
          <a:noAutofit/>
        </a:bodyPr>
        <a:lstStyle/>
        <a:p>
          <a:pPr marL="0" lvl="0" indent="0" algn="l" defTabSz="800100">
            <a:lnSpc>
              <a:spcPct val="100000"/>
            </a:lnSpc>
            <a:spcBef>
              <a:spcPct val="0"/>
            </a:spcBef>
            <a:spcAft>
              <a:spcPct val="35000"/>
            </a:spcAft>
            <a:buNone/>
          </a:pPr>
          <a:r>
            <a:rPr lang="en-US" sz="1800" kern="1200" dirty="0"/>
            <a:t>Air Quality affects the air we breathe and our overall health. One of the major factors of reducing air quality is related to elevated levels of ozone and particulate matter.</a:t>
          </a:r>
        </a:p>
      </dsp:txBody>
      <dsp:txXfrm>
        <a:off x="1518938" y="712345"/>
        <a:ext cx="6198278" cy="1315098"/>
      </dsp:txXfrm>
    </dsp:sp>
    <dsp:sp modelId="{7EE9769A-8E01-46D9-A500-E0D7ED508DD2}">
      <dsp:nvSpPr>
        <dsp:cNvPr id="0" name=""/>
        <dsp:cNvSpPr/>
      </dsp:nvSpPr>
      <dsp:spPr>
        <a:xfrm>
          <a:off x="0" y="2356218"/>
          <a:ext cx="7717217" cy="13150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93637-B41C-465C-871E-83C90736AC56}">
      <dsp:nvSpPr>
        <dsp:cNvPr id="0" name=""/>
        <dsp:cNvSpPr/>
      </dsp:nvSpPr>
      <dsp:spPr>
        <a:xfrm>
          <a:off x="397817" y="2652115"/>
          <a:ext cx="723304" cy="723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69DD1-A9A8-4F76-BCA8-E464A8299D3C}">
      <dsp:nvSpPr>
        <dsp:cNvPr id="0" name=""/>
        <dsp:cNvSpPr/>
      </dsp:nvSpPr>
      <dsp:spPr>
        <a:xfrm>
          <a:off x="1518938" y="2356218"/>
          <a:ext cx="6198278" cy="131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181" tIns="139181" rIns="139181" bIns="139181" numCol="1" spcCol="1270" anchor="ctr" anchorCtr="0">
          <a:noAutofit/>
        </a:bodyPr>
        <a:lstStyle/>
        <a:p>
          <a:pPr marL="0" lvl="0" indent="0" algn="l" defTabSz="800100">
            <a:lnSpc>
              <a:spcPct val="100000"/>
            </a:lnSpc>
            <a:spcBef>
              <a:spcPct val="0"/>
            </a:spcBef>
            <a:spcAft>
              <a:spcPct val="35000"/>
            </a:spcAft>
            <a:buNone/>
          </a:pPr>
          <a:r>
            <a:rPr lang="en-US" sz="1800" kern="1200" dirty="0"/>
            <a:t>Ozone and particulate matter from vehicles is one of the sources of these pollutants.</a:t>
          </a:r>
        </a:p>
      </dsp:txBody>
      <dsp:txXfrm>
        <a:off x="1518938" y="2356218"/>
        <a:ext cx="6198278" cy="1315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58F10-BF9D-EF47-97F0-0D173E20B175}">
      <dsp:nvSpPr>
        <dsp:cNvPr id="0" name=""/>
        <dsp:cNvSpPr/>
      </dsp:nvSpPr>
      <dsp:spPr>
        <a:xfrm>
          <a:off x="0" y="0"/>
          <a:ext cx="4814101"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E13754F-D391-2949-8D6F-55419FE3181C}">
      <dsp:nvSpPr>
        <dsp:cNvPr id="0" name=""/>
        <dsp:cNvSpPr/>
      </dsp:nvSpPr>
      <dsp:spPr>
        <a:xfrm>
          <a:off x="0" y="0"/>
          <a:ext cx="4814101" cy="186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dirty="0"/>
            <a:t>Vehicle, Snowmobile, and Boat Registrations from  </a:t>
          </a:r>
          <a:r>
            <a:rPr lang="en-US" sz="3500" kern="1200" dirty="0" err="1"/>
            <a:t>data.ny.gov</a:t>
          </a:r>
          <a:endParaRPr lang="en-US" sz="3500" kern="1200" dirty="0"/>
        </a:p>
      </dsp:txBody>
      <dsp:txXfrm>
        <a:off x="0" y="0"/>
        <a:ext cx="4814101" cy="1864306"/>
      </dsp:txXfrm>
    </dsp:sp>
    <dsp:sp modelId="{9325AF8C-D89B-C043-A94E-0A93190157C0}">
      <dsp:nvSpPr>
        <dsp:cNvPr id="0" name=""/>
        <dsp:cNvSpPr/>
      </dsp:nvSpPr>
      <dsp:spPr>
        <a:xfrm>
          <a:off x="0" y="1864306"/>
          <a:ext cx="4814101" cy="0"/>
        </a:xfrm>
        <a:prstGeom prst="line">
          <a:avLst/>
        </a:prstGeom>
        <a:gradFill rotWithShape="0">
          <a:gsLst>
            <a:gs pos="0">
              <a:schemeClr val="accent5">
                <a:hueOff val="1496821"/>
                <a:satOff val="674"/>
                <a:lumOff val="-7057"/>
                <a:alphaOff val="0"/>
                <a:satMod val="103000"/>
                <a:lumMod val="102000"/>
                <a:tint val="94000"/>
              </a:schemeClr>
            </a:gs>
            <a:gs pos="50000">
              <a:schemeClr val="accent5">
                <a:hueOff val="1496821"/>
                <a:satOff val="674"/>
                <a:lumOff val="-7057"/>
                <a:alphaOff val="0"/>
                <a:satMod val="110000"/>
                <a:lumMod val="100000"/>
                <a:shade val="100000"/>
              </a:schemeClr>
            </a:gs>
            <a:gs pos="100000">
              <a:schemeClr val="accent5">
                <a:hueOff val="1496821"/>
                <a:satOff val="674"/>
                <a:lumOff val="-7057"/>
                <a:alphaOff val="0"/>
                <a:lumMod val="99000"/>
                <a:satMod val="120000"/>
                <a:shade val="78000"/>
              </a:schemeClr>
            </a:gs>
          </a:gsLst>
          <a:lin ang="5400000" scaled="0"/>
        </a:gradFill>
        <a:ln w="6350" cap="flat" cmpd="sng" algn="ctr">
          <a:solidFill>
            <a:schemeClr val="accent5">
              <a:hueOff val="1496821"/>
              <a:satOff val="674"/>
              <a:lumOff val="-705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8A54AE0-9FE2-AA46-AA81-53A6D2AA52FB}">
      <dsp:nvSpPr>
        <dsp:cNvPr id="0" name=""/>
        <dsp:cNvSpPr/>
      </dsp:nvSpPr>
      <dsp:spPr>
        <a:xfrm>
          <a:off x="0" y="1864306"/>
          <a:ext cx="4814101" cy="1864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AQI Index from airnowapi.org</a:t>
          </a:r>
        </a:p>
      </dsp:txBody>
      <dsp:txXfrm>
        <a:off x="0" y="1864306"/>
        <a:ext cx="4814101" cy="1864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59385-D357-F947-A7AF-1B2831F3BAAC}">
      <dsp:nvSpPr>
        <dsp:cNvPr id="0" name=""/>
        <dsp:cNvSpPr/>
      </dsp:nvSpPr>
      <dsp:spPr>
        <a:xfrm>
          <a:off x="0" y="0"/>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33884-DF55-B041-A2DF-667A9AD01457}">
      <dsp:nvSpPr>
        <dsp:cNvPr id="0" name=""/>
        <dsp:cNvSpPr/>
      </dsp:nvSpPr>
      <dsp:spPr>
        <a:xfrm>
          <a:off x="0" y="0"/>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Huge size of the vehicle data from data.ny.gov. Over 11 million records.</a:t>
          </a:r>
        </a:p>
      </dsp:txBody>
      <dsp:txXfrm>
        <a:off x="0" y="0"/>
        <a:ext cx="6173409" cy="1460867"/>
      </dsp:txXfrm>
    </dsp:sp>
    <dsp:sp modelId="{289DCC1C-D53C-E348-A248-B8D27FB8D596}">
      <dsp:nvSpPr>
        <dsp:cNvPr id="0" name=""/>
        <dsp:cNvSpPr/>
      </dsp:nvSpPr>
      <dsp:spPr>
        <a:xfrm>
          <a:off x="0" y="1460867"/>
          <a:ext cx="6173409" cy="0"/>
        </a:xfrm>
        <a:prstGeom prst="line">
          <a:avLst/>
        </a:prstGeom>
        <a:solidFill>
          <a:schemeClr val="accent2">
            <a:hueOff val="498913"/>
            <a:satOff val="-225"/>
            <a:lumOff val="2352"/>
            <a:alphaOff val="0"/>
          </a:schemeClr>
        </a:solidFill>
        <a:ln w="12700" cap="flat" cmpd="sng" algn="ctr">
          <a:solidFill>
            <a:schemeClr val="accent2">
              <a:hueOff val="498913"/>
              <a:satOff val="-225"/>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9D6A50-311C-8349-ADF1-1B6D3A99C93D}">
      <dsp:nvSpPr>
        <dsp:cNvPr id="0" name=""/>
        <dsp:cNvSpPr/>
      </dsp:nvSpPr>
      <dsp:spPr>
        <a:xfrm>
          <a:off x="0" y="1460867"/>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Limits on the API call to retrieve Air Quality Index from </a:t>
          </a:r>
          <a:r>
            <a:rPr lang="en-US" sz="2700" kern="1200" dirty="0" err="1"/>
            <a:t>AirNow</a:t>
          </a:r>
          <a:r>
            <a:rPr lang="en-US" sz="2700" kern="1200" dirty="0"/>
            <a:t>. Limit of 500 requests per hour. </a:t>
          </a:r>
        </a:p>
      </dsp:txBody>
      <dsp:txXfrm>
        <a:off x="0" y="1460867"/>
        <a:ext cx="6173409" cy="1460867"/>
      </dsp:txXfrm>
    </dsp:sp>
    <dsp:sp modelId="{3722881C-28E1-FB47-B486-8CB6E69809C3}">
      <dsp:nvSpPr>
        <dsp:cNvPr id="0" name=""/>
        <dsp:cNvSpPr/>
      </dsp:nvSpPr>
      <dsp:spPr>
        <a:xfrm>
          <a:off x="0" y="2921734"/>
          <a:ext cx="6173409" cy="0"/>
        </a:xfrm>
        <a:prstGeom prst="line">
          <a:avLst/>
        </a:prstGeom>
        <a:solidFill>
          <a:schemeClr val="accent2">
            <a:hueOff val="997825"/>
            <a:satOff val="-449"/>
            <a:lumOff val="4705"/>
            <a:alphaOff val="0"/>
          </a:schemeClr>
        </a:solidFill>
        <a:ln w="12700" cap="flat" cmpd="sng" algn="ctr">
          <a:solidFill>
            <a:schemeClr val="accent2">
              <a:hueOff val="997825"/>
              <a:satOff val="-44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754077-BAB1-F240-8486-10899207F91C}">
      <dsp:nvSpPr>
        <dsp:cNvPr id="0" name=""/>
        <dsp:cNvSpPr/>
      </dsp:nvSpPr>
      <dsp:spPr>
        <a:xfrm>
          <a:off x="0" y="2921734"/>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Air Quality Index not available on AirNow prior to 2009.</a:t>
          </a:r>
        </a:p>
      </dsp:txBody>
      <dsp:txXfrm>
        <a:off x="0" y="2921734"/>
        <a:ext cx="6173409" cy="1460867"/>
      </dsp:txXfrm>
    </dsp:sp>
    <dsp:sp modelId="{CC9958DF-E225-F547-A39B-6F9FEE7D5CEC}">
      <dsp:nvSpPr>
        <dsp:cNvPr id="0" name=""/>
        <dsp:cNvSpPr/>
      </dsp:nvSpPr>
      <dsp:spPr>
        <a:xfrm>
          <a:off x="0" y="4382601"/>
          <a:ext cx="6173409" cy="0"/>
        </a:xfrm>
        <a:prstGeom prst="line">
          <a:avLst/>
        </a:prstGeom>
        <a:solidFill>
          <a:schemeClr val="accent2">
            <a:hueOff val="1496738"/>
            <a:satOff val="-674"/>
            <a:lumOff val="7057"/>
            <a:alphaOff val="0"/>
          </a:schemeClr>
        </a:solidFill>
        <a:ln w="12700" cap="flat" cmpd="sng" algn="ctr">
          <a:solidFill>
            <a:schemeClr val="accent2">
              <a:hueOff val="1496738"/>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0E2F2D-6D1F-D44D-A561-CDB2AEC1215E}">
      <dsp:nvSpPr>
        <dsp:cNvPr id="0" name=""/>
        <dsp:cNvSpPr/>
      </dsp:nvSpPr>
      <dsp:spPr>
        <a:xfrm>
          <a:off x="0" y="4382601"/>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We limited ourselves to 3 years worth of Air Quality Index data: 2009, 2015 and 2020.</a:t>
          </a:r>
        </a:p>
      </dsp:txBody>
      <dsp:txXfrm>
        <a:off x="0" y="4382601"/>
        <a:ext cx="6173409" cy="14608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10/24/20</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514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764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93082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4998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2008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6176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765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8219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82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039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2627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10/24/20</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5159399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BA00C1-94FD-4A23-8B46-3AA9EDE1E9AC}"/>
              </a:ext>
            </a:extLst>
          </p:cNvPr>
          <p:cNvPicPr>
            <a:picLocks noChangeAspect="1"/>
          </p:cNvPicPr>
          <p:nvPr/>
        </p:nvPicPr>
        <p:blipFill rotWithShape="1">
          <a:blip r:embed="rId2">
            <a:alphaModFix amt="70000"/>
          </a:blip>
          <a:srcRect t="5159" r="-1" b="10566"/>
          <a:stretch/>
        </p:blipFill>
        <p:spPr>
          <a:xfrm>
            <a:off x="20" y="258147"/>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FA9FF95C-F76F-E747-9141-07D81BE27E78}"/>
              </a:ext>
            </a:extLst>
          </p:cNvPr>
          <p:cNvSpPr>
            <a:spLocks noGrp="1"/>
          </p:cNvSpPr>
          <p:nvPr>
            <p:ph type="ctrTitle"/>
          </p:nvPr>
        </p:nvSpPr>
        <p:spPr>
          <a:xfrm>
            <a:off x="994404" y="731041"/>
            <a:ext cx="10191942" cy="3173034"/>
          </a:xfrm>
        </p:spPr>
        <p:txBody>
          <a:bodyPr>
            <a:normAutofit/>
          </a:bodyPr>
          <a:lstStyle/>
          <a:p>
            <a:r>
              <a:rPr lang="en-US" sz="6600" dirty="0">
                <a:solidFill>
                  <a:schemeClr val="bg1"/>
                </a:solidFill>
              </a:rPr>
              <a:t>Does the car you drive affect Air Quality?</a:t>
            </a:r>
            <a:br>
              <a:rPr lang="en-US" sz="6600" dirty="0">
                <a:solidFill>
                  <a:schemeClr val="bg1"/>
                </a:solidFill>
              </a:rPr>
            </a:br>
            <a:endParaRPr lang="en-US" sz="6600" dirty="0">
              <a:solidFill>
                <a:schemeClr val="bg1"/>
              </a:solidFill>
            </a:endParaRPr>
          </a:p>
        </p:txBody>
      </p:sp>
      <p:sp>
        <p:nvSpPr>
          <p:cNvPr id="3" name="Subtitle 2">
            <a:extLst>
              <a:ext uri="{FF2B5EF4-FFF2-40B4-BE49-F238E27FC236}">
                <a16:creationId xmlns:a16="http://schemas.microsoft.com/office/drawing/2014/main" id="{42362879-7F9E-F644-8FA8-DD9D4B60D0CC}"/>
              </a:ext>
            </a:extLst>
          </p:cNvPr>
          <p:cNvSpPr>
            <a:spLocks noGrp="1"/>
          </p:cNvSpPr>
          <p:nvPr>
            <p:ph type="subTitle" idx="1"/>
          </p:nvPr>
        </p:nvSpPr>
        <p:spPr>
          <a:xfrm>
            <a:off x="1524000" y="4069354"/>
            <a:ext cx="9144000" cy="2194556"/>
          </a:xfrm>
        </p:spPr>
        <p:txBody>
          <a:bodyPr>
            <a:noAutofit/>
          </a:bodyPr>
          <a:lstStyle/>
          <a:p>
            <a:r>
              <a:rPr lang="en-US" dirty="0">
                <a:solidFill>
                  <a:schemeClr val="bg1"/>
                </a:solidFill>
              </a:rPr>
              <a:t>Celeste Muniz-Lithgow</a:t>
            </a:r>
          </a:p>
          <a:p>
            <a:r>
              <a:rPr lang="en-US" dirty="0">
                <a:solidFill>
                  <a:schemeClr val="bg1"/>
                </a:solidFill>
              </a:rPr>
              <a:t>Deepa </a:t>
            </a:r>
            <a:r>
              <a:rPr lang="en-US" dirty="0" err="1">
                <a:solidFill>
                  <a:schemeClr val="bg1"/>
                </a:solidFill>
              </a:rPr>
              <a:t>Vadakan</a:t>
            </a:r>
            <a:endParaRPr lang="en-US" dirty="0">
              <a:solidFill>
                <a:schemeClr val="bg1"/>
              </a:solidFill>
            </a:endParaRPr>
          </a:p>
          <a:p>
            <a:r>
              <a:rPr lang="en-US" dirty="0">
                <a:solidFill>
                  <a:schemeClr val="bg1"/>
                </a:solidFill>
              </a:rPr>
              <a:t>Palak </a:t>
            </a:r>
            <a:r>
              <a:rPr lang="en-US" dirty="0" err="1">
                <a:solidFill>
                  <a:schemeClr val="bg1"/>
                </a:solidFill>
              </a:rPr>
              <a:t>Soni</a:t>
            </a:r>
            <a:endParaRPr lang="en-US" dirty="0">
              <a:solidFill>
                <a:schemeClr val="bg1"/>
              </a:solidFill>
            </a:endParaRPr>
          </a:p>
          <a:p>
            <a:r>
              <a:rPr lang="en-US" dirty="0">
                <a:solidFill>
                  <a:schemeClr val="bg1"/>
                </a:solidFill>
              </a:rPr>
              <a:t>Tim Samson</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4153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A053-1391-FB48-8A44-3C6280BA34C2}"/>
              </a:ext>
            </a:extLst>
          </p:cNvPr>
          <p:cNvSpPr>
            <a:spLocks noGrp="1"/>
          </p:cNvSpPr>
          <p:nvPr>
            <p:ph type="title"/>
          </p:nvPr>
        </p:nvSpPr>
        <p:spPr>
          <a:xfrm>
            <a:off x="838200" y="365126"/>
            <a:ext cx="9869557" cy="1052858"/>
          </a:xfrm>
        </p:spPr>
        <p:txBody>
          <a:bodyPr>
            <a:normAutofit fontScale="90000"/>
          </a:bodyPr>
          <a:lstStyle/>
          <a:p>
            <a:pPr algn="ctr"/>
            <a:r>
              <a:rPr lang="en-US" dirty="0"/>
              <a:t>Does the density of cars in a particular area affect air quality?</a:t>
            </a:r>
            <a:br>
              <a:rPr lang="en-US" dirty="0"/>
            </a:br>
            <a:endParaRPr lang="en-US" dirty="0"/>
          </a:p>
        </p:txBody>
      </p:sp>
      <p:pic>
        <p:nvPicPr>
          <p:cNvPr id="6" name="Content Placeholder 5" descr="Chart&#10;&#10;Description automatically generated">
            <a:extLst>
              <a:ext uri="{FF2B5EF4-FFF2-40B4-BE49-F238E27FC236}">
                <a16:creationId xmlns:a16="http://schemas.microsoft.com/office/drawing/2014/main" id="{90B5AF86-AA2F-F244-B51A-720C9B9A1799}"/>
              </a:ext>
            </a:extLst>
          </p:cNvPr>
          <p:cNvPicPr>
            <a:picLocks noGrp="1" noChangeAspect="1"/>
          </p:cNvPicPr>
          <p:nvPr>
            <p:ph idx="1"/>
          </p:nvPr>
        </p:nvPicPr>
        <p:blipFill>
          <a:blip r:embed="rId2"/>
          <a:stretch>
            <a:fillRect/>
          </a:stretch>
        </p:blipFill>
        <p:spPr>
          <a:xfrm>
            <a:off x="126581" y="3183094"/>
            <a:ext cx="4074816" cy="2793145"/>
          </a:xfrm>
        </p:spPr>
      </p:pic>
      <p:pic>
        <p:nvPicPr>
          <p:cNvPr id="8" name="Picture 7" descr="Chart&#10;&#10;Description automatically generated">
            <a:extLst>
              <a:ext uri="{FF2B5EF4-FFF2-40B4-BE49-F238E27FC236}">
                <a16:creationId xmlns:a16="http://schemas.microsoft.com/office/drawing/2014/main" id="{13C56E18-0265-F641-BEA9-C9C437FE8268}"/>
              </a:ext>
            </a:extLst>
          </p:cNvPr>
          <p:cNvPicPr>
            <a:picLocks noChangeAspect="1"/>
          </p:cNvPicPr>
          <p:nvPr/>
        </p:nvPicPr>
        <p:blipFill>
          <a:blip r:embed="rId3"/>
          <a:stretch>
            <a:fillRect/>
          </a:stretch>
        </p:blipFill>
        <p:spPr>
          <a:xfrm>
            <a:off x="4201397" y="3183094"/>
            <a:ext cx="4187232" cy="2791488"/>
          </a:xfrm>
          <a:prstGeom prst="rect">
            <a:avLst/>
          </a:prstGeom>
        </p:spPr>
      </p:pic>
      <p:pic>
        <p:nvPicPr>
          <p:cNvPr id="10" name="Picture 9" descr="Chart, scatter chart&#10;&#10;Description automatically generated">
            <a:extLst>
              <a:ext uri="{FF2B5EF4-FFF2-40B4-BE49-F238E27FC236}">
                <a16:creationId xmlns:a16="http://schemas.microsoft.com/office/drawing/2014/main" id="{22A96645-3956-3E4B-90CA-46EE4B1DDED1}"/>
              </a:ext>
            </a:extLst>
          </p:cNvPr>
          <p:cNvPicPr>
            <a:picLocks noChangeAspect="1"/>
          </p:cNvPicPr>
          <p:nvPr/>
        </p:nvPicPr>
        <p:blipFill>
          <a:blip r:embed="rId4"/>
          <a:stretch>
            <a:fillRect/>
          </a:stretch>
        </p:blipFill>
        <p:spPr>
          <a:xfrm>
            <a:off x="8004769" y="3183094"/>
            <a:ext cx="4187231" cy="2791488"/>
          </a:xfrm>
          <a:prstGeom prst="rect">
            <a:avLst/>
          </a:prstGeom>
        </p:spPr>
      </p:pic>
      <p:sp>
        <p:nvSpPr>
          <p:cNvPr id="14" name="TextBox 13">
            <a:extLst>
              <a:ext uri="{FF2B5EF4-FFF2-40B4-BE49-F238E27FC236}">
                <a16:creationId xmlns:a16="http://schemas.microsoft.com/office/drawing/2014/main" id="{4469186D-DF5D-BA4D-A61F-9F0C14A50E4A}"/>
              </a:ext>
            </a:extLst>
          </p:cNvPr>
          <p:cNvSpPr txBox="1"/>
          <p:nvPr/>
        </p:nvSpPr>
        <p:spPr>
          <a:xfrm>
            <a:off x="838199" y="1270552"/>
            <a:ext cx="986955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Air Quality Index based on density of cars by </a:t>
            </a:r>
            <a:r>
              <a:rPr lang="en-US" dirty="0" err="1"/>
              <a:t>zipcode</a:t>
            </a:r>
            <a:r>
              <a:rPr lang="en-US" dirty="0"/>
              <a:t>.</a:t>
            </a:r>
          </a:p>
          <a:p>
            <a:pPr marL="285750" indent="-285750">
              <a:buFont typeface="Arial" panose="020B0604020202020204" pitchFamily="34" charset="0"/>
              <a:buChar char="•"/>
            </a:pPr>
            <a:r>
              <a:rPr lang="en-US" dirty="0"/>
              <a:t>The following scatter plots for years 2009, 2015 and 2020 show that density of cars in a given area does not have a correlation to the average Air Quality Index.</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519610C9-7810-E44E-88A4-8AEE33A86B86}"/>
              </a:ext>
            </a:extLst>
          </p:cNvPr>
          <p:cNvSpPr txBox="1"/>
          <p:nvPr/>
        </p:nvSpPr>
        <p:spPr>
          <a:xfrm>
            <a:off x="2372139" y="2470881"/>
            <a:ext cx="7447721" cy="369332"/>
          </a:xfrm>
          <a:prstGeom prst="rect">
            <a:avLst/>
          </a:prstGeom>
          <a:noFill/>
        </p:spPr>
        <p:txBody>
          <a:bodyPr wrap="square" rtlCol="0">
            <a:spAutoFit/>
          </a:bodyPr>
          <a:lstStyle/>
          <a:p>
            <a:r>
              <a:rPr lang="en-US" dirty="0"/>
              <a:t>NY Car Density and Average Air Quality Index 2009, 2015 and 2020</a:t>
            </a:r>
          </a:p>
        </p:txBody>
      </p:sp>
    </p:spTree>
    <p:extLst>
      <p:ext uri="{BB962C8B-B14F-4D97-AF65-F5344CB8AC3E}">
        <p14:creationId xmlns:p14="http://schemas.microsoft.com/office/powerpoint/2010/main" val="3149573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2D579B6A-9CF2-2548-B2C3-CB64364B3146}"/>
              </a:ext>
            </a:extLst>
          </p:cNvPr>
          <p:cNvPicPr>
            <a:picLocks noChangeAspect="1"/>
          </p:cNvPicPr>
          <p:nvPr/>
        </p:nvPicPr>
        <p:blipFill>
          <a:blip r:embed="rId2"/>
          <a:stretch>
            <a:fillRect/>
          </a:stretch>
        </p:blipFill>
        <p:spPr>
          <a:xfrm>
            <a:off x="3352800" y="2461591"/>
            <a:ext cx="5486400" cy="3657600"/>
          </a:xfrm>
          <a:prstGeom prst="rect">
            <a:avLst/>
          </a:prstGeom>
        </p:spPr>
      </p:pic>
      <p:sp>
        <p:nvSpPr>
          <p:cNvPr id="5" name="TextBox 4">
            <a:extLst>
              <a:ext uri="{FF2B5EF4-FFF2-40B4-BE49-F238E27FC236}">
                <a16:creationId xmlns:a16="http://schemas.microsoft.com/office/drawing/2014/main" id="{B672F04E-D433-7F48-BFC2-6DB8831A3642}"/>
              </a:ext>
            </a:extLst>
          </p:cNvPr>
          <p:cNvSpPr txBox="1"/>
          <p:nvPr/>
        </p:nvSpPr>
        <p:spPr>
          <a:xfrm>
            <a:off x="2133600" y="304800"/>
            <a:ext cx="7646504" cy="369332"/>
          </a:xfrm>
          <a:prstGeom prst="rect">
            <a:avLst/>
          </a:prstGeom>
          <a:noFill/>
        </p:spPr>
        <p:txBody>
          <a:bodyPr wrap="square" rtlCol="0">
            <a:spAutoFit/>
          </a:bodyPr>
          <a:lstStyle/>
          <a:p>
            <a:pPr algn="ctr"/>
            <a:r>
              <a:rPr lang="en-US" dirty="0"/>
              <a:t>New York Car Density vs. Median AQI</a:t>
            </a:r>
          </a:p>
        </p:txBody>
      </p:sp>
      <p:sp>
        <p:nvSpPr>
          <p:cNvPr id="6" name="TextBox 5">
            <a:extLst>
              <a:ext uri="{FF2B5EF4-FFF2-40B4-BE49-F238E27FC236}">
                <a16:creationId xmlns:a16="http://schemas.microsoft.com/office/drawing/2014/main" id="{1742AFBC-64B4-5449-9F43-AC2D57298F13}"/>
              </a:ext>
            </a:extLst>
          </p:cNvPr>
          <p:cNvSpPr txBox="1"/>
          <p:nvPr/>
        </p:nvSpPr>
        <p:spPr>
          <a:xfrm>
            <a:off x="1510748" y="855557"/>
            <a:ext cx="94620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Median Air Quality Index for 2009, 2015 and 2020 to car density.</a:t>
            </a:r>
          </a:p>
          <a:p>
            <a:pPr marL="285750" indent="-285750">
              <a:buFont typeface="Arial" panose="020B0604020202020204" pitchFamily="34" charset="0"/>
              <a:buChar char="•"/>
            </a:pPr>
            <a:r>
              <a:rPr lang="en-US" dirty="0"/>
              <a:t>The colors of each bar correspond to Air Quality Index color gradient. Yellow = Moderate, Green = Good.</a:t>
            </a:r>
          </a:p>
          <a:p>
            <a:pPr marL="285750" indent="-285750">
              <a:buFont typeface="Arial" panose="020B0604020202020204" pitchFamily="34" charset="0"/>
              <a:buChar char="•"/>
            </a:pPr>
            <a:r>
              <a:rPr lang="en-US" dirty="0"/>
              <a:t>Once again, we see that increased car density over the last decade has no affect on AQI.  </a:t>
            </a:r>
          </a:p>
        </p:txBody>
      </p:sp>
    </p:spTree>
    <p:extLst>
      <p:ext uri="{BB962C8B-B14F-4D97-AF65-F5344CB8AC3E}">
        <p14:creationId xmlns:p14="http://schemas.microsoft.com/office/powerpoint/2010/main" val="295305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E2CDF4C7-2288-A94E-BEB0-3C7A873A5E73}"/>
              </a:ext>
            </a:extLst>
          </p:cNvPr>
          <p:cNvSpPr>
            <a:spLocks noGrp="1"/>
          </p:cNvSpPr>
          <p:nvPr>
            <p:ph type="title"/>
          </p:nvPr>
        </p:nvSpPr>
        <p:spPr>
          <a:xfrm>
            <a:off x="1198181" y="330624"/>
            <a:ext cx="9795638" cy="1645419"/>
          </a:xfrm>
        </p:spPr>
        <p:txBody>
          <a:bodyPr anchor="b">
            <a:normAutofit/>
          </a:bodyPr>
          <a:lstStyle/>
          <a:p>
            <a:pPr algn="ctr"/>
            <a:r>
              <a:rPr lang="en-US" dirty="0"/>
              <a:t>Air quality Index vs Age of Vehicles for 2009, 2015 and 2020</a:t>
            </a:r>
          </a:p>
        </p:txBody>
      </p:sp>
      <p:sp>
        <p:nvSpPr>
          <p:cNvPr id="13" name="Content Placeholder 12">
            <a:extLst>
              <a:ext uri="{FF2B5EF4-FFF2-40B4-BE49-F238E27FC236}">
                <a16:creationId xmlns:a16="http://schemas.microsoft.com/office/drawing/2014/main" id="{891AEA95-9E9D-434E-B5DD-249F676D5422}"/>
              </a:ext>
            </a:extLst>
          </p:cNvPr>
          <p:cNvSpPr>
            <a:spLocks noGrp="1"/>
          </p:cNvSpPr>
          <p:nvPr>
            <p:ph idx="1"/>
          </p:nvPr>
        </p:nvSpPr>
        <p:spPr>
          <a:xfrm>
            <a:off x="347813" y="1990505"/>
            <a:ext cx="11584025" cy="1743915"/>
          </a:xfrm>
        </p:spPr>
        <p:txBody>
          <a:bodyPr anchor="ctr">
            <a:normAutofit fontScale="85000" lnSpcReduction="20000"/>
          </a:bodyPr>
          <a:lstStyle/>
          <a:p>
            <a:r>
              <a:rPr lang="en-US" sz="1800" dirty="0"/>
              <a:t>Here we are comparing the Air Quality Index based on the age of the cars by </a:t>
            </a:r>
            <a:r>
              <a:rPr lang="en-US" sz="1800" dirty="0" err="1"/>
              <a:t>zipcode</a:t>
            </a:r>
            <a:r>
              <a:rPr lang="en-US" sz="1800" dirty="0"/>
              <a:t>.  </a:t>
            </a:r>
          </a:p>
          <a:p>
            <a:r>
              <a:rPr lang="en-US" sz="1800" dirty="0"/>
              <a:t>In 2009, the scatter plot shows that the Air Quality was better in areas with newer cars than with older cars.  </a:t>
            </a:r>
          </a:p>
          <a:p>
            <a:r>
              <a:rPr lang="en-US" sz="1800" dirty="0"/>
              <a:t>In 2015, the scatter plot does not show much difference in the air quality index. Though, there was a wide range of Air Quality Index values for older cars.  </a:t>
            </a:r>
          </a:p>
          <a:p>
            <a:r>
              <a:rPr lang="en-US" sz="1800" dirty="0"/>
              <a:t>In 2020, the Air Quality Index dropped for areas that have older cars. This may be because they are not in use as much or these cars are slowly being phased out.</a:t>
            </a:r>
          </a:p>
        </p:txBody>
      </p:sp>
      <p:pic>
        <p:nvPicPr>
          <p:cNvPr id="7" name="Picture 6" descr="Chart, scatter chart&#10;&#10;Description automatically generated">
            <a:extLst>
              <a:ext uri="{FF2B5EF4-FFF2-40B4-BE49-F238E27FC236}">
                <a16:creationId xmlns:a16="http://schemas.microsoft.com/office/drawing/2014/main" id="{2FE2BC47-9997-3C48-9C95-2F0C06767F74}"/>
              </a:ext>
            </a:extLst>
          </p:cNvPr>
          <p:cNvPicPr>
            <a:picLocks noChangeAspect="1"/>
          </p:cNvPicPr>
          <p:nvPr/>
        </p:nvPicPr>
        <p:blipFill>
          <a:blip r:embed="rId2"/>
          <a:stretch>
            <a:fillRect/>
          </a:stretch>
        </p:blipFill>
        <p:spPr>
          <a:xfrm>
            <a:off x="4421416" y="3888442"/>
            <a:ext cx="3424478" cy="2815536"/>
          </a:xfrm>
          <a:prstGeom prst="rect">
            <a:avLst/>
          </a:prstGeom>
        </p:spPr>
      </p:pic>
      <p:pic>
        <p:nvPicPr>
          <p:cNvPr id="5" name="Content Placeholder 4">
            <a:extLst>
              <a:ext uri="{FF2B5EF4-FFF2-40B4-BE49-F238E27FC236}">
                <a16:creationId xmlns:a16="http://schemas.microsoft.com/office/drawing/2014/main" id="{FF0FD265-5314-3846-BBA6-D8E7DCDD57CF}"/>
              </a:ext>
            </a:extLst>
          </p:cNvPr>
          <p:cNvPicPr>
            <a:picLocks noChangeAspect="1"/>
          </p:cNvPicPr>
          <p:nvPr/>
        </p:nvPicPr>
        <p:blipFill>
          <a:blip r:embed="rId3"/>
          <a:stretch>
            <a:fillRect/>
          </a:stretch>
        </p:blipFill>
        <p:spPr>
          <a:xfrm>
            <a:off x="446279" y="3897800"/>
            <a:ext cx="3516193" cy="2796819"/>
          </a:xfrm>
          <a:prstGeom prst="rect">
            <a:avLst/>
          </a:prstGeom>
        </p:spPr>
      </p:pic>
      <p:pic>
        <p:nvPicPr>
          <p:cNvPr id="9" name="Picture 8" descr="Chart, scatter chart&#10;&#10;Description automatically generated">
            <a:extLst>
              <a:ext uri="{FF2B5EF4-FFF2-40B4-BE49-F238E27FC236}">
                <a16:creationId xmlns:a16="http://schemas.microsoft.com/office/drawing/2014/main" id="{4C84F602-12FF-B94E-9122-F225C1615D7A}"/>
              </a:ext>
            </a:extLst>
          </p:cNvPr>
          <p:cNvPicPr>
            <a:picLocks noChangeAspect="1"/>
          </p:cNvPicPr>
          <p:nvPr/>
        </p:nvPicPr>
        <p:blipFill>
          <a:blip r:embed="rId4"/>
          <a:stretch>
            <a:fillRect/>
          </a:stretch>
        </p:blipFill>
        <p:spPr>
          <a:xfrm>
            <a:off x="8251606" y="3901173"/>
            <a:ext cx="3516191" cy="2796818"/>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84868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4"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a:t>Air Quality Index per Body Type for 2009, 2015 and 2020</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09" y="1990505"/>
            <a:ext cx="9902983" cy="1342563"/>
          </a:xfrm>
        </p:spPr>
        <p:txBody>
          <a:bodyPr anchor="ctr">
            <a:normAutofit/>
          </a:bodyPr>
          <a:lstStyle/>
          <a:p>
            <a:pPr algn="ctr"/>
            <a:r>
              <a:rPr lang="en-US" sz="1800" dirty="0"/>
              <a:t>There does not seem to be any difference in the type of car and the Air Quality.</a:t>
            </a:r>
          </a:p>
        </p:txBody>
      </p:sp>
      <p:pic>
        <p:nvPicPr>
          <p:cNvPr id="7" name="Picture 6" descr="Chart, bar chart, histogram&#10;&#10;Description automatically generated">
            <a:extLst>
              <a:ext uri="{FF2B5EF4-FFF2-40B4-BE49-F238E27FC236}">
                <a16:creationId xmlns:a16="http://schemas.microsoft.com/office/drawing/2014/main" id="{75EFB4B9-603F-0148-8A91-F3B29300488F}"/>
              </a:ext>
            </a:extLst>
          </p:cNvPr>
          <p:cNvPicPr>
            <a:picLocks noChangeAspect="1"/>
          </p:cNvPicPr>
          <p:nvPr/>
        </p:nvPicPr>
        <p:blipFill>
          <a:blip r:embed="rId2"/>
          <a:stretch>
            <a:fillRect/>
          </a:stretch>
        </p:blipFill>
        <p:spPr>
          <a:xfrm>
            <a:off x="4169915" y="3809058"/>
            <a:ext cx="3849122" cy="2636649"/>
          </a:xfrm>
          <a:prstGeom prst="rect">
            <a:avLst/>
          </a:prstGeom>
        </p:spPr>
      </p:pic>
      <p:pic>
        <p:nvPicPr>
          <p:cNvPr id="9" name="Picture 8" descr="Chart, bar chart&#10;&#10;Description automatically generated">
            <a:extLst>
              <a:ext uri="{FF2B5EF4-FFF2-40B4-BE49-F238E27FC236}">
                <a16:creationId xmlns:a16="http://schemas.microsoft.com/office/drawing/2014/main" id="{6BF959CE-6973-F140-9B75-B29172D76353}"/>
              </a:ext>
            </a:extLst>
          </p:cNvPr>
          <p:cNvPicPr>
            <a:picLocks noChangeAspect="1"/>
          </p:cNvPicPr>
          <p:nvPr/>
        </p:nvPicPr>
        <p:blipFill>
          <a:blip r:embed="rId3"/>
          <a:stretch>
            <a:fillRect/>
          </a:stretch>
        </p:blipFill>
        <p:spPr>
          <a:xfrm>
            <a:off x="8249355" y="3811194"/>
            <a:ext cx="3849122" cy="2636649"/>
          </a:xfrm>
          <a:prstGeom prst="rect">
            <a:avLst/>
          </a:prstGeom>
        </p:spPr>
      </p:pic>
      <p:pic>
        <p:nvPicPr>
          <p:cNvPr id="8" name="Content Placeholder 7" descr="Chart, bar chart&#10;&#10;Description automatically generated">
            <a:extLst>
              <a:ext uri="{FF2B5EF4-FFF2-40B4-BE49-F238E27FC236}">
                <a16:creationId xmlns:a16="http://schemas.microsoft.com/office/drawing/2014/main" id="{08AE2FF3-7A4F-C94B-8179-0B560F757D1D}"/>
              </a:ext>
            </a:extLst>
          </p:cNvPr>
          <p:cNvPicPr>
            <a:picLocks noChangeAspect="1"/>
          </p:cNvPicPr>
          <p:nvPr/>
        </p:nvPicPr>
        <p:blipFill>
          <a:blip r:embed="rId4"/>
          <a:stretch>
            <a:fillRect/>
          </a:stretch>
        </p:blipFill>
        <p:spPr>
          <a:xfrm>
            <a:off x="110063" y="3803226"/>
            <a:ext cx="3877425" cy="2636649"/>
          </a:xfrm>
          <a:prstGeom prst="rect">
            <a:avLst/>
          </a:prstGeom>
        </p:spPr>
      </p:pic>
      <p:grpSp>
        <p:nvGrpSpPr>
          <p:cNvPr id="53"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4"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1"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91841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for Private vs Commercial cars</a:t>
            </a:r>
            <a:endParaRPr lang="en-US"/>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10890482" cy="1743915"/>
          </a:xfrm>
        </p:spPr>
        <p:txBody>
          <a:bodyPr anchor="ctr">
            <a:normAutofit/>
          </a:bodyPr>
          <a:lstStyle/>
          <a:p>
            <a:r>
              <a:rPr lang="en-US" sz="1800" dirty="0"/>
              <a:t>In 2009, areas with more commercial vehicles had a higher Air Quality Index which means poorer air quality.  </a:t>
            </a:r>
          </a:p>
          <a:p>
            <a:r>
              <a:rPr lang="en-US" sz="1800" dirty="0"/>
              <a:t>In 2015, the air quality between commercial and private vehicles was almost the same.  </a:t>
            </a:r>
          </a:p>
          <a:p>
            <a:r>
              <a:rPr lang="en-US" sz="1800" dirty="0"/>
              <a:t>In 2020, the air quality in areas with private vehicles was more than those with commercial vehicles.</a:t>
            </a:r>
          </a:p>
        </p:txBody>
      </p:sp>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4" name="Picture 3" descr="Chart, box and whisker chart&#10;&#10;Description automatically generated">
            <a:extLst>
              <a:ext uri="{FF2B5EF4-FFF2-40B4-BE49-F238E27FC236}">
                <a16:creationId xmlns:a16="http://schemas.microsoft.com/office/drawing/2014/main" id="{9BBAAA97-95D6-0A43-8AC3-EC839F9E5E1C}"/>
              </a:ext>
            </a:extLst>
          </p:cNvPr>
          <p:cNvPicPr>
            <a:picLocks noChangeAspect="1"/>
          </p:cNvPicPr>
          <p:nvPr/>
        </p:nvPicPr>
        <p:blipFill>
          <a:blip r:embed="rId2"/>
          <a:stretch>
            <a:fillRect/>
          </a:stretch>
        </p:blipFill>
        <p:spPr>
          <a:xfrm>
            <a:off x="402355" y="3945382"/>
            <a:ext cx="3516194" cy="2506678"/>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26525D85-995A-364F-8B1E-08BD50263241}"/>
              </a:ext>
            </a:extLst>
          </p:cNvPr>
          <p:cNvPicPr>
            <a:picLocks noChangeAspect="1"/>
          </p:cNvPicPr>
          <p:nvPr/>
        </p:nvPicPr>
        <p:blipFill>
          <a:blip r:embed="rId3"/>
          <a:stretch>
            <a:fillRect/>
          </a:stretch>
        </p:blipFill>
        <p:spPr>
          <a:xfrm>
            <a:off x="4368283" y="3949589"/>
            <a:ext cx="3516194" cy="2506678"/>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25F4D121-0BC4-CA4C-9AC9-546A27A61F3D}"/>
              </a:ext>
            </a:extLst>
          </p:cNvPr>
          <p:cNvPicPr>
            <a:picLocks noChangeAspect="1"/>
          </p:cNvPicPr>
          <p:nvPr/>
        </p:nvPicPr>
        <p:blipFill>
          <a:blip r:embed="rId4"/>
          <a:stretch>
            <a:fillRect/>
          </a:stretch>
        </p:blipFill>
        <p:spPr>
          <a:xfrm>
            <a:off x="8294472" y="3949589"/>
            <a:ext cx="3516194" cy="2506678"/>
          </a:xfrm>
          <a:prstGeom prst="rect">
            <a:avLst/>
          </a:prstGeom>
        </p:spPr>
      </p:pic>
    </p:spTree>
    <p:extLst>
      <p:ext uri="{BB962C8B-B14F-4D97-AF65-F5344CB8AC3E}">
        <p14:creationId xmlns:p14="http://schemas.microsoft.com/office/powerpoint/2010/main" val="3470521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vs.</a:t>
            </a:r>
            <a:br>
              <a:rPr lang="en-US" dirty="0"/>
            </a:br>
            <a:r>
              <a:rPr lang="en-US" dirty="0"/>
              <a:t>”Green” Electric/Hybrid Vehicles.</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50759" y="1847771"/>
            <a:ext cx="10890482" cy="1743915"/>
          </a:xfrm>
        </p:spPr>
        <p:txBody>
          <a:bodyPr anchor="ctr">
            <a:normAutofit lnSpcReduction="10000"/>
          </a:bodyPr>
          <a:lstStyle/>
          <a:p>
            <a:r>
              <a:rPr lang="en-US" sz="1800" dirty="0"/>
              <a:t>Given the low r- squared values:</a:t>
            </a:r>
          </a:p>
          <a:p>
            <a:pPr lvl="1"/>
            <a:r>
              <a:rPr lang="en-US" sz="1600" dirty="0"/>
              <a:t>2009 -  2.2896326595606945e-07</a:t>
            </a:r>
          </a:p>
          <a:p>
            <a:pPr lvl="1"/>
            <a:r>
              <a:rPr lang="en-US" sz="1600" dirty="0"/>
              <a:t>2015 -  0.0018160267526019039</a:t>
            </a:r>
          </a:p>
          <a:p>
            <a:pPr lvl="1"/>
            <a:r>
              <a:rPr lang="en-US" sz="1600" dirty="0"/>
              <a:t>2020 -  0.16217576809651804</a:t>
            </a:r>
          </a:p>
          <a:p>
            <a:r>
              <a:rPr lang="en-US" sz="1800" dirty="0"/>
              <a:t>There is no Correlation between AQI index and the number of “Green” vehicles in a zip code area. </a:t>
            </a:r>
          </a:p>
          <a:p>
            <a:endParaRPr lang="en-US" sz="1800" dirty="0"/>
          </a:p>
        </p:txBody>
      </p:sp>
      <p:pic>
        <p:nvPicPr>
          <p:cNvPr id="17" name="Picture 16" descr="Chart, line chart&#10;&#10;Description automatically generated">
            <a:extLst>
              <a:ext uri="{FF2B5EF4-FFF2-40B4-BE49-F238E27FC236}">
                <a16:creationId xmlns:a16="http://schemas.microsoft.com/office/drawing/2014/main" id="{8E435C55-811C-8C40-BBE1-AA7349B8126C}"/>
              </a:ext>
            </a:extLst>
          </p:cNvPr>
          <p:cNvPicPr>
            <a:picLocks noChangeAspect="1"/>
          </p:cNvPicPr>
          <p:nvPr/>
        </p:nvPicPr>
        <p:blipFill>
          <a:blip r:embed="rId2"/>
          <a:stretch>
            <a:fillRect/>
          </a:stretch>
        </p:blipFill>
        <p:spPr>
          <a:xfrm>
            <a:off x="8024595" y="3591686"/>
            <a:ext cx="4086434" cy="3250395"/>
          </a:xfrm>
          <a:prstGeom prst="rect">
            <a:avLst/>
          </a:prstGeom>
        </p:spPr>
      </p:pic>
      <p:pic>
        <p:nvPicPr>
          <p:cNvPr id="29" name="Picture 28" descr="Chart, scatter chart&#10;&#10;Description automatically generated">
            <a:extLst>
              <a:ext uri="{FF2B5EF4-FFF2-40B4-BE49-F238E27FC236}">
                <a16:creationId xmlns:a16="http://schemas.microsoft.com/office/drawing/2014/main" id="{9D0EBE4B-0558-0A49-954F-FBB2CF7B2BF9}"/>
              </a:ext>
            </a:extLst>
          </p:cNvPr>
          <p:cNvPicPr>
            <a:picLocks noChangeAspect="1"/>
          </p:cNvPicPr>
          <p:nvPr/>
        </p:nvPicPr>
        <p:blipFill>
          <a:blip r:embed="rId3"/>
          <a:stretch>
            <a:fillRect/>
          </a:stretch>
        </p:blipFill>
        <p:spPr>
          <a:xfrm>
            <a:off x="80971" y="3591686"/>
            <a:ext cx="4187868" cy="3331077"/>
          </a:xfrm>
          <a:prstGeom prst="rect">
            <a:avLst/>
          </a:prstGeom>
        </p:spPr>
      </p:pic>
      <p:pic>
        <p:nvPicPr>
          <p:cNvPr id="41" name="Picture 40" descr="Chart, scatter chart&#10;&#10;Description automatically generated">
            <a:extLst>
              <a:ext uri="{FF2B5EF4-FFF2-40B4-BE49-F238E27FC236}">
                <a16:creationId xmlns:a16="http://schemas.microsoft.com/office/drawing/2014/main" id="{56975B5B-15C2-8840-97BE-FC4A406FB7D7}"/>
              </a:ext>
            </a:extLst>
          </p:cNvPr>
          <p:cNvPicPr>
            <a:picLocks noChangeAspect="1"/>
          </p:cNvPicPr>
          <p:nvPr/>
        </p:nvPicPr>
        <p:blipFill>
          <a:blip r:embed="rId4"/>
          <a:stretch>
            <a:fillRect/>
          </a:stretch>
        </p:blipFill>
        <p:spPr>
          <a:xfrm>
            <a:off x="4052782" y="3591686"/>
            <a:ext cx="4187870" cy="3331078"/>
          </a:xfrm>
          <a:prstGeom prst="rect">
            <a:avLst/>
          </a:prstGeom>
        </p:spPr>
      </p:pic>
    </p:spTree>
    <p:extLst>
      <p:ext uri="{BB962C8B-B14F-4D97-AF65-F5344CB8AC3E}">
        <p14:creationId xmlns:p14="http://schemas.microsoft.com/office/powerpoint/2010/main" val="3280196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dirty="0"/>
              <a:t>Comparison of ”Green” Vehicle Counts and NY Statewide Mean</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10" y="1990505"/>
            <a:ext cx="3251550" cy="4420343"/>
          </a:xfrm>
        </p:spPr>
        <p:txBody>
          <a:bodyPr anchor="ctr">
            <a:normAutofit/>
          </a:bodyPr>
          <a:lstStyle/>
          <a:p>
            <a:r>
              <a:rPr lang="en-US" sz="1800" dirty="0"/>
              <a:t>Using our 3 datasets it is  evident that both the number of “Green” vehicles in the state and the mean (average numbers of green vehicles per zip code within the state) have increased dramatically.</a:t>
            </a:r>
          </a:p>
          <a:p>
            <a:r>
              <a:rPr lang="en-US" sz="1800" dirty="0"/>
              <a:t>Green Vehicles ownership</a:t>
            </a:r>
          </a:p>
          <a:p>
            <a:pPr lvl="1"/>
            <a:r>
              <a:rPr lang="en-US" sz="1400" dirty="0"/>
              <a:t>From a low of 70 statewide in 2009 to 14,455 in 2020</a:t>
            </a:r>
          </a:p>
          <a:p>
            <a:pPr lvl="1"/>
            <a:r>
              <a:rPr lang="en-US" sz="1400" dirty="0"/>
              <a:t>Mean has increased from .04 to 12.51</a:t>
            </a:r>
          </a:p>
        </p:txBody>
      </p:sp>
      <p:pic>
        <p:nvPicPr>
          <p:cNvPr id="4" name="Picture 3" descr="Chart, histogram&#10;&#10;Description automatically generated">
            <a:extLst>
              <a:ext uri="{FF2B5EF4-FFF2-40B4-BE49-F238E27FC236}">
                <a16:creationId xmlns:a16="http://schemas.microsoft.com/office/drawing/2014/main" id="{6074536C-2FFE-C249-A644-37BA77EBA503}"/>
              </a:ext>
            </a:extLst>
          </p:cNvPr>
          <p:cNvPicPr>
            <a:picLocks noChangeAspect="1"/>
          </p:cNvPicPr>
          <p:nvPr/>
        </p:nvPicPr>
        <p:blipFill>
          <a:blip r:embed="rId2"/>
          <a:stretch>
            <a:fillRect/>
          </a:stretch>
        </p:blipFill>
        <p:spPr>
          <a:xfrm>
            <a:off x="3990872" y="1682996"/>
            <a:ext cx="7981740" cy="5281022"/>
          </a:xfrm>
          <a:prstGeom prst="rect">
            <a:avLst/>
          </a:prstGeom>
        </p:spPr>
      </p:pic>
    </p:spTree>
    <p:extLst>
      <p:ext uri="{BB962C8B-B14F-4D97-AF65-F5344CB8AC3E}">
        <p14:creationId xmlns:p14="http://schemas.microsoft.com/office/powerpoint/2010/main" val="1244731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2009</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a:bodyPr>
          <a:lstStyle/>
          <a:p>
            <a:r>
              <a:rPr lang="en-US" sz="1800" dirty="0"/>
              <a:t>Vehicle density of “Green” vehicles is greatest in Urban areas vs. rural.</a:t>
            </a:r>
          </a:p>
          <a:p>
            <a:r>
              <a:rPr lang="en-US" sz="1800" dirty="0"/>
              <a:t>Ownership if “Green” vehicles appears to have little impact on  AQI</a:t>
            </a:r>
          </a:p>
        </p:txBody>
      </p:sp>
      <p:pic>
        <p:nvPicPr>
          <p:cNvPr id="14" name="Picture 13" descr="Map&#10;&#10;Description automatically generated">
            <a:extLst>
              <a:ext uri="{FF2B5EF4-FFF2-40B4-BE49-F238E27FC236}">
                <a16:creationId xmlns:a16="http://schemas.microsoft.com/office/drawing/2014/main" id="{D236DB4F-6202-9C44-A7B2-2F7DE29BC34F}"/>
              </a:ext>
            </a:extLst>
          </p:cNvPr>
          <p:cNvPicPr>
            <a:picLocks noChangeAspect="1"/>
          </p:cNvPicPr>
          <p:nvPr/>
        </p:nvPicPr>
        <p:blipFill>
          <a:blip r:embed="rId2"/>
          <a:stretch>
            <a:fillRect/>
          </a:stretch>
        </p:blipFill>
        <p:spPr>
          <a:xfrm>
            <a:off x="4397072" y="1990505"/>
            <a:ext cx="7304598" cy="4565374"/>
          </a:xfrm>
          <a:prstGeom prst="rect">
            <a:avLst/>
          </a:prstGeom>
        </p:spPr>
      </p:pic>
    </p:spTree>
    <p:extLst>
      <p:ext uri="{BB962C8B-B14F-4D97-AF65-F5344CB8AC3E}">
        <p14:creationId xmlns:p14="http://schemas.microsoft.com/office/powerpoint/2010/main" val="798660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2015</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fontScale="92500" lnSpcReduction="2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appears to be getting better. </a:t>
            </a:r>
          </a:p>
          <a:p>
            <a:r>
              <a:rPr lang="en-US" sz="1800" dirty="0"/>
              <a:t>Larger indicators for vehicle locations indicate larger number of vehicles in that zip.</a:t>
            </a:r>
          </a:p>
          <a:p>
            <a:r>
              <a:rPr lang="en-US" sz="1800" dirty="0"/>
              <a:t>We see an increase in number of total “Green” vehicles overall in the state. </a:t>
            </a:r>
          </a:p>
        </p:txBody>
      </p:sp>
      <p:pic>
        <p:nvPicPr>
          <p:cNvPr id="4" name="Picture 3" descr="Map&#10;&#10;Description automatically generated">
            <a:extLst>
              <a:ext uri="{FF2B5EF4-FFF2-40B4-BE49-F238E27FC236}">
                <a16:creationId xmlns:a16="http://schemas.microsoft.com/office/drawing/2014/main" id="{5D16C834-8F9F-F249-9429-A6192DD84CA1}"/>
              </a:ext>
            </a:extLst>
          </p:cNvPr>
          <p:cNvPicPr>
            <a:picLocks noChangeAspect="1"/>
          </p:cNvPicPr>
          <p:nvPr/>
        </p:nvPicPr>
        <p:blipFill>
          <a:blip r:embed="rId2"/>
          <a:stretch>
            <a:fillRect/>
          </a:stretch>
        </p:blipFill>
        <p:spPr>
          <a:xfrm>
            <a:off x="4465982" y="1990505"/>
            <a:ext cx="7301948" cy="4563718"/>
          </a:xfrm>
          <a:prstGeom prst="rect">
            <a:avLst/>
          </a:prstGeom>
        </p:spPr>
      </p:pic>
    </p:spTree>
    <p:extLst>
      <p:ext uri="{BB962C8B-B14F-4D97-AF65-F5344CB8AC3E}">
        <p14:creationId xmlns:p14="http://schemas.microsoft.com/office/powerpoint/2010/main" val="28764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2020</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2319130"/>
            <a:ext cx="3129206" cy="4094922"/>
          </a:xfrm>
        </p:spPr>
        <p:txBody>
          <a:bodyPr anchor="ctr">
            <a:normAutofit lnSpcReduction="1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diminishes for some unknown factor.</a:t>
            </a:r>
          </a:p>
          <a:p>
            <a:r>
              <a:rPr lang="en-US" sz="1800" dirty="0"/>
              <a:t>Continued increase in number of total “Green” vehicles overall in the state. </a:t>
            </a:r>
          </a:p>
          <a:p>
            <a:endParaRPr lang="en-US" sz="1800" dirty="0"/>
          </a:p>
        </p:txBody>
      </p:sp>
      <p:pic>
        <p:nvPicPr>
          <p:cNvPr id="6" name="Picture 5" descr="Map&#10;&#10;Description automatically generated">
            <a:extLst>
              <a:ext uri="{FF2B5EF4-FFF2-40B4-BE49-F238E27FC236}">
                <a16:creationId xmlns:a16="http://schemas.microsoft.com/office/drawing/2014/main" id="{431E4A55-AFC6-E749-B6F2-E6B87BE7090C}"/>
              </a:ext>
            </a:extLst>
          </p:cNvPr>
          <p:cNvPicPr>
            <a:picLocks noChangeAspect="1"/>
          </p:cNvPicPr>
          <p:nvPr/>
        </p:nvPicPr>
        <p:blipFill>
          <a:blip r:embed="rId2"/>
          <a:stretch>
            <a:fillRect/>
          </a:stretch>
        </p:blipFill>
        <p:spPr>
          <a:xfrm>
            <a:off x="4479235" y="1920419"/>
            <a:ext cx="7301948" cy="4563718"/>
          </a:xfrm>
          <a:prstGeom prst="rect">
            <a:avLst/>
          </a:prstGeom>
        </p:spPr>
      </p:pic>
    </p:spTree>
    <p:extLst>
      <p:ext uri="{BB962C8B-B14F-4D97-AF65-F5344CB8AC3E}">
        <p14:creationId xmlns:p14="http://schemas.microsoft.com/office/powerpoint/2010/main" val="1227512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B75-CD8C-E744-BC59-40E2DB23D1CB}"/>
              </a:ext>
            </a:extLst>
          </p:cNvPr>
          <p:cNvSpPr>
            <a:spLocks noGrp="1"/>
          </p:cNvSpPr>
          <p:nvPr>
            <p:ph type="title"/>
          </p:nvPr>
        </p:nvSpPr>
        <p:spPr>
          <a:xfrm>
            <a:off x="1198182" y="559813"/>
            <a:ext cx="10246090" cy="1471193"/>
          </a:xfrm>
        </p:spPr>
        <p:txBody>
          <a:bodyPr>
            <a:normAutofit/>
          </a:bodyPr>
          <a:lstStyle/>
          <a:p>
            <a:r>
              <a:rPr lang="en-US" dirty="0"/>
              <a:t>Air Quality</a:t>
            </a:r>
          </a:p>
        </p:txBody>
      </p:sp>
      <p:graphicFrame>
        <p:nvGraphicFramePr>
          <p:cNvPr id="36" name="Content Placeholder 2">
            <a:extLst>
              <a:ext uri="{FF2B5EF4-FFF2-40B4-BE49-F238E27FC236}">
                <a16:creationId xmlns:a16="http://schemas.microsoft.com/office/drawing/2014/main" id="{905FDE53-7D29-4DE8-84F1-637FB12E0D6E}"/>
              </a:ext>
            </a:extLst>
          </p:cNvPr>
          <p:cNvGraphicFramePr>
            <a:graphicFrameLocks noGrp="1"/>
          </p:cNvGraphicFramePr>
          <p:nvPr>
            <p:ph idx="1"/>
            <p:extLst>
              <p:ext uri="{D42A27DB-BD31-4B8C-83A1-F6EECF244321}">
                <p14:modId xmlns:p14="http://schemas.microsoft.com/office/powerpoint/2010/main" val="3397646301"/>
              </p:ext>
            </p:extLst>
          </p:nvPr>
        </p:nvGraphicFramePr>
        <p:xfrm>
          <a:off x="1198182" y="1914526"/>
          <a:ext cx="7717217" cy="438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Lungs">
            <a:extLst>
              <a:ext uri="{FF2B5EF4-FFF2-40B4-BE49-F238E27FC236}">
                <a16:creationId xmlns:a16="http://schemas.microsoft.com/office/drawing/2014/main" id="{4A469DFC-815F-4EFB-A02B-11DA1BA94C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01066" y="344862"/>
            <a:ext cx="3084138" cy="3084138"/>
          </a:xfrm>
          <a:prstGeom prst="rect">
            <a:avLst/>
          </a:prstGeom>
        </p:spPr>
      </p:pic>
    </p:spTree>
    <p:extLst>
      <p:ext uri="{BB962C8B-B14F-4D97-AF65-F5344CB8AC3E}">
        <p14:creationId xmlns:p14="http://schemas.microsoft.com/office/powerpoint/2010/main" val="950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73C1-3C49-8E43-BFAE-EC2929A2F3A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711B75-8327-4343-96FE-679E1A6D02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0222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7747-AF16-7647-9A5E-D637E9A3904B}"/>
              </a:ext>
            </a:extLst>
          </p:cNvPr>
          <p:cNvSpPr>
            <a:spLocks noGrp="1"/>
          </p:cNvSpPr>
          <p:nvPr>
            <p:ph type="title"/>
          </p:nvPr>
        </p:nvSpPr>
        <p:spPr/>
        <p:txBody>
          <a:bodyPr/>
          <a:lstStyle/>
          <a:p>
            <a:r>
              <a:rPr lang="en-US"/>
              <a:t>Air Quality Index</a:t>
            </a:r>
            <a:endParaRPr lang="en-US" dirty="0"/>
          </a:p>
        </p:txBody>
      </p:sp>
      <p:pic>
        <p:nvPicPr>
          <p:cNvPr id="5" name="Content Placeholder 4" descr="A picture containing table&#10;&#10;Description automatically generated">
            <a:extLst>
              <a:ext uri="{FF2B5EF4-FFF2-40B4-BE49-F238E27FC236}">
                <a16:creationId xmlns:a16="http://schemas.microsoft.com/office/drawing/2014/main" id="{DE2EB4E1-E41F-8542-BB6F-1B050F5DC03D}"/>
              </a:ext>
            </a:extLst>
          </p:cNvPr>
          <p:cNvPicPr>
            <a:picLocks noGrp="1" noChangeAspect="1"/>
          </p:cNvPicPr>
          <p:nvPr>
            <p:ph idx="1"/>
          </p:nvPr>
        </p:nvPicPr>
        <p:blipFill>
          <a:blip r:embed="rId2"/>
          <a:stretch>
            <a:fillRect/>
          </a:stretch>
        </p:blipFill>
        <p:spPr>
          <a:xfrm>
            <a:off x="1284632" y="1825625"/>
            <a:ext cx="9622735" cy="4351338"/>
          </a:xfrm>
        </p:spPr>
      </p:pic>
    </p:spTree>
    <p:extLst>
      <p:ext uri="{BB962C8B-B14F-4D97-AF65-F5344CB8AC3E}">
        <p14:creationId xmlns:p14="http://schemas.microsoft.com/office/powerpoint/2010/main" val="292217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Top Left">
            <a:extLst>
              <a:ext uri="{FF2B5EF4-FFF2-40B4-BE49-F238E27FC236}">
                <a16:creationId xmlns:a16="http://schemas.microsoft.com/office/drawing/2014/main" id="{D6CB783F-4879-4A56-B28A-1E2C9A95D4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 name="Freeform: Shape 12">
              <a:extLst>
                <a:ext uri="{FF2B5EF4-FFF2-40B4-BE49-F238E27FC236}">
                  <a16:creationId xmlns:a16="http://schemas.microsoft.com/office/drawing/2014/main" id="{F03B7790-AC1F-4C9E-82A5-0D3ED9135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62" name="Freeform: Shape 13">
              <a:extLst>
                <a:ext uri="{FF2B5EF4-FFF2-40B4-BE49-F238E27FC236}">
                  <a16:creationId xmlns:a16="http://schemas.microsoft.com/office/drawing/2014/main" id="{24F41532-E3DD-4685-AF21-DC5A504FC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14">
              <a:extLst>
                <a:ext uri="{FF2B5EF4-FFF2-40B4-BE49-F238E27FC236}">
                  <a16:creationId xmlns:a16="http://schemas.microsoft.com/office/drawing/2014/main" id="{E5153570-165D-4616-83D8-9A81A8594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15">
              <a:extLst>
                <a:ext uri="{FF2B5EF4-FFF2-40B4-BE49-F238E27FC236}">
                  <a16:creationId xmlns:a16="http://schemas.microsoft.com/office/drawing/2014/main" id="{78D218DB-9E8A-400D-A93E-5F3A437B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16">
              <a:extLst>
                <a:ext uri="{FF2B5EF4-FFF2-40B4-BE49-F238E27FC236}">
                  <a16:creationId xmlns:a16="http://schemas.microsoft.com/office/drawing/2014/main" id="{7FD9BE2F-E553-4E8C-A576-FF0883CD7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17">
              <a:extLst>
                <a:ext uri="{FF2B5EF4-FFF2-40B4-BE49-F238E27FC236}">
                  <a16:creationId xmlns:a16="http://schemas.microsoft.com/office/drawing/2014/main" id="{1DB66DC4-9D1C-4972-9B69-92E0B38ED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18">
              <a:extLst>
                <a:ext uri="{FF2B5EF4-FFF2-40B4-BE49-F238E27FC236}">
                  <a16:creationId xmlns:a16="http://schemas.microsoft.com/office/drawing/2014/main" id="{458D61B9-00C6-41E7-8666-EE5685A62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19">
              <a:extLst>
                <a:ext uri="{FF2B5EF4-FFF2-40B4-BE49-F238E27FC236}">
                  <a16:creationId xmlns:a16="http://schemas.microsoft.com/office/drawing/2014/main" id="{60701468-47AF-4411-BA59-AE2B83A64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587D95FC-398D-AC42-97F3-D1CE654381BC}"/>
              </a:ext>
            </a:extLst>
          </p:cNvPr>
          <p:cNvSpPr>
            <a:spLocks noGrp="1"/>
          </p:cNvSpPr>
          <p:nvPr>
            <p:ph type="title"/>
          </p:nvPr>
        </p:nvSpPr>
        <p:spPr>
          <a:xfrm>
            <a:off x="1198181" y="741024"/>
            <a:ext cx="3812079" cy="5396722"/>
          </a:xfrm>
        </p:spPr>
        <p:txBody>
          <a:bodyPr anchor="t">
            <a:normAutofit/>
          </a:bodyPr>
          <a:lstStyle/>
          <a:p>
            <a:pPr>
              <a:lnSpc>
                <a:spcPct val="90000"/>
              </a:lnSpc>
            </a:pPr>
            <a:r>
              <a:rPr lang="en-US" b="1"/>
              <a:t>Hypothesis: </a:t>
            </a:r>
            <a:br>
              <a:rPr lang="en-US" b="1"/>
            </a:br>
            <a:r>
              <a:rPr lang="en-US"/>
              <a:t>There is a correlation between vehicles and the air we breathe.</a:t>
            </a:r>
            <a:br>
              <a:rPr lang="en-US"/>
            </a:br>
            <a:endParaRPr lang="en-US"/>
          </a:p>
        </p:txBody>
      </p:sp>
      <p:grpSp>
        <p:nvGrpSpPr>
          <p:cNvPr id="22" name="Bottom Right">
            <a:extLst>
              <a:ext uri="{FF2B5EF4-FFF2-40B4-BE49-F238E27FC236}">
                <a16:creationId xmlns:a16="http://schemas.microsoft.com/office/drawing/2014/main" id="{9028FA34-8D15-405C-A297-54A197D40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9" name="Freeform: Shape 22">
              <a:extLst>
                <a:ext uri="{FF2B5EF4-FFF2-40B4-BE49-F238E27FC236}">
                  <a16:creationId xmlns:a16="http://schemas.microsoft.com/office/drawing/2014/main" id="{8AED69D7-BD1D-491F-835F-95796C4DF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aphic 157">
              <a:extLst>
                <a:ext uri="{FF2B5EF4-FFF2-40B4-BE49-F238E27FC236}">
                  <a16:creationId xmlns:a16="http://schemas.microsoft.com/office/drawing/2014/main" id="{9E8BC73D-4B2E-4536-8B48-265F656A83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25">
                <a:extLst>
                  <a:ext uri="{FF2B5EF4-FFF2-40B4-BE49-F238E27FC236}">
                    <a16:creationId xmlns:a16="http://schemas.microsoft.com/office/drawing/2014/main" id="{3DD0BD99-2EC5-440C-A81F-C604BF41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26">
                <a:extLst>
                  <a:ext uri="{FF2B5EF4-FFF2-40B4-BE49-F238E27FC236}">
                    <a16:creationId xmlns:a16="http://schemas.microsoft.com/office/drawing/2014/main" id="{4BDB05EC-0C9A-43B3-A6AB-3D4A0C970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27">
                <a:extLst>
                  <a:ext uri="{FF2B5EF4-FFF2-40B4-BE49-F238E27FC236}">
                    <a16:creationId xmlns:a16="http://schemas.microsoft.com/office/drawing/2014/main" id="{D0EC4D5A-F9ED-429B-8EFF-D45EA7165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28">
                <a:extLst>
                  <a:ext uri="{FF2B5EF4-FFF2-40B4-BE49-F238E27FC236}">
                    <a16:creationId xmlns:a16="http://schemas.microsoft.com/office/drawing/2014/main" id="{D8E5202A-45FC-4ACF-A728-CEE4E4842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29">
                <a:extLst>
                  <a:ext uri="{FF2B5EF4-FFF2-40B4-BE49-F238E27FC236}">
                    <a16:creationId xmlns:a16="http://schemas.microsoft.com/office/drawing/2014/main" id="{61AE8ADB-4E56-4A59-94AA-54D5CD603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30">
                <a:extLst>
                  <a:ext uri="{FF2B5EF4-FFF2-40B4-BE49-F238E27FC236}">
                    <a16:creationId xmlns:a16="http://schemas.microsoft.com/office/drawing/2014/main" id="{E4A7AC17-663B-456E-984D-5322ADFA3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31">
                <a:extLst>
                  <a:ext uri="{FF2B5EF4-FFF2-40B4-BE49-F238E27FC236}">
                    <a16:creationId xmlns:a16="http://schemas.microsoft.com/office/drawing/2014/main" id="{B2E6C460-0C43-446E-A206-1C62381E8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667203C1-C538-43DB-ADAF-111F27A2B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DA82CFE-76DC-564E-B728-AD0D2C8CF08A}"/>
              </a:ext>
            </a:extLst>
          </p:cNvPr>
          <p:cNvSpPr>
            <a:spLocks noGrp="1"/>
          </p:cNvSpPr>
          <p:nvPr>
            <p:ph idx="1"/>
          </p:nvPr>
        </p:nvSpPr>
        <p:spPr>
          <a:xfrm>
            <a:off x="5202788" y="716366"/>
            <a:ext cx="5970490" cy="5396722"/>
          </a:xfrm>
        </p:spPr>
        <p:txBody>
          <a:bodyPr anchor="ctr">
            <a:normAutofit/>
          </a:bodyPr>
          <a:lstStyle/>
          <a:p>
            <a:pPr marL="0" indent="0">
              <a:buNone/>
            </a:pPr>
            <a:r>
              <a:rPr lang="en-US" sz="1800" b="1" dirty="0"/>
              <a:t>Questions</a:t>
            </a:r>
          </a:p>
          <a:p>
            <a:r>
              <a:rPr lang="en-US" sz="1800" dirty="0"/>
              <a:t>Does the density of cars in a particular area affect air quality?</a:t>
            </a:r>
          </a:p>
          <a:p>
            <a:r>
              <a:rPr lang="en-US" sz="1800" dirty="0"/>
              <a:t>Does the age of cars affect air quality?</a:t>
            </a:r>
          </a:p>
          <a:p>
            <a:r>
              <a:rPr lang="en-US" sz="1800" dirty="0"/>
              <a:t>Does the type of car affect air quality?</a:t>
            </a:r>
          </a:p>
          <a:p>
            <a:r>
              <a:rPr lang="en-US" sz="1800" dirty="0"/>
              <a:t>Is a hybrid/electric car more beneficial to our health?</a:t>
            </a:r>
          </a:p>
          <a:p>
            <a:endParaRPr lang="en-US" sz="1800" dirty="0"/>
          </a:p>
        </p:txBody>
      </p:sp>
    </p:spTree>
    <p:extLst>
      <p:ext uri="{BB962C8B-B14F-4D97-AF65-F5344CB8AC3E}">
        <p14:creationId xmlns:p14="http://schemas.microsoft.com/office/powerpoint/2010/main" val="238321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5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 name="Rectangle 5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9" name="Top left">
            <a:extLst>
              <a:ext uri="{FF2B5EF4-FFF2-40B4-BE49-F238E27FC236}">
                <a16:creationId xmlns:a16="http://schemas.microsoft.com/office/drawing/2014/main" id="{ABE95331-6295-47F4-A9B8-7927E2E44F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80" name="Freeform: Shape 56">
              <a:extLst>
                <a:ext uri="{FF2B5EF4-FFF2-40B4-BE49-F238E27FC236}">
                  <a16:creationId xmlns:a16="http://schemas.microsoft.com/office/drawing/2014/main" id="{010094CD-3877-4990-AE53-BF6636436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1" name="Freeform: Shape 57">
              <a:extLst>
                <a:ext uri="{FF2B5EF4-FFF2-40B4-BE49-F238E27FC236}">
                  <a16:creationId xmlns:a16="http://schemas.microsoft.com/office/drawing/2014/main" id="{3863DD1E-96F3-43C0-8860-17F85DF2D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58">
              <a:extLst>
                <a:ext uri="{FF2B5EF4-FFF2-40B4-BE49-F238E27FC236}">
                  <a16:creationId xmlns:a16="http://schemas.microsoft.com/office/drawing/2014/main" id="{CA57AF18-4A02-48B3-ABD2-FDAD9BD97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3" name="Freeform: Shape 59">
              <a:extLst>
                <a:ext uri="{FF2B5EF4-FFF2-40B4-BE49-F238E27FC236}">
                  <a16:creationId xmlns:a16="http://schemas.microsoft.com/office/drawing/2014/main" id="{C44E48C9-FC72-4396-BAE7-6ECDBB8EB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84" name="Freeform: Shape 60">
              <a:extLst>
                <a:ext uri="{FF2B5EF4-FFF2-40B4-BE49-F238E27FC236}">
                  <a16:creationId xmlns:a16="http://schemas.microsoft.com/office/drawing/2014/main" id="{FBB5F467-C64B-4AE1-8DA9-6E65DCEB3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5" name="Freeform: Shape 61">
              <a:extLst>
                <a:ext uri="{FF2B5EF4-FFF2-40B4-BE49-F238E27FC236}">
                  <a16:creationId xmlns:a16="http://schemas.microsoft.com/office/drawing/2014/main" id="{3B895879-C5E9-44C0-AE4C-E6E95CA23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6" name="Freeform: Shape 62">
              <a:extLst>
                <a:ext uri="{FF2B5EF4-FFF2-40B4-BE49-F238E27FC236}">
                  <a16:creationId xmlns:a16="http://schemas.microsoft.com/office/drawing/2014/main" id="{BDA15AF9-E4F4-4471-A3D2-4484C9807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7" name="Freeform: Shape 63">
              <a:extLst>
                <a:ext uri="{FF2B5EF4-FFF2-40B4-BE49-F238E27FC236}">
                  <a16:creationId xmlns:a16="http://schemas.microsoft.com/office/drawing/2014/main" id="{588F5FB0-4F04-46E9-BCEC-7AB88D110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233FCBE-857D-BB47-8AE2-92D6E7FF55D5}"/>
              </a:ext>
            </a:extLst>
          </p:cNvPr>
          <p:cNvSpPr>
            <a:spLocks noGrp="1"/>
          </p:cNvSpPr>
          <p:nvPr>
            <p:ph type="title"/>
          </p:nvPr>
        </p:nvSpPr>
        <p:spPr>
          <a:xfrm>
            <a:off x="1198182" y="559813"/>
            <a:ext cx="4814412" cy="1664573"/>
          </a:xfrm>
        </p:spPr>
        <p:txBody>
          <a:bodyPr>
            <a:normAutofit/>
          </a:bodyPr>
          <a:lstStyle/>
          <a:p>
            <a:r>
              <a:rPr lang="en-US" dirty="0"/>
              <a:t>Source</a:t>
            </a:r>
          </a:p>
        </p:txBody>
      </p:sp>
      <p:pic>
        <p:nvPicPr>
          <p:cNvPr id="5" name="Picture 4" descr="A picture containing text&#10;&#10;Description automatically generated">
            <a:extLst>
              <a:ext uri="{FF2B5EF4-FFF2-40B4-BE49-F238E27FC236}">
                <a16:creationId xmlns:a16="http://schemas.microsoft.com/office/drawing/2014/main" id="{D7A19F38-A343-0146-9A02-3B40FAB34C1A}"/>
              </a:ext>
            </a:extLst>
          </p:cNvPr>
          <p:cNvPicPr>
            <a:picLocks noChangeAspect="1"/>
          </p:cNvPicPr>
          <p:nvPr/>
        </p:nvPicPr>
        <p:blipFill>
          <a:blip r:embed="rId2"/>
          <a:stretch>
            <a:fillRect/>
          </a:stretch>
        </p:blipFill>
        <p:spPr>
          <a:xfrm>
            <a:off x="7196744" y="543781"/>
            <a:ext cx="3659644" cy="2552825"/>
          </a:xfrm>
          <a:prstGeom prst="rect">
            <a:avLst/>
          </a:prstGeom>
        </p:spPr>
      </p:pic>
      <p:pic>
        <p:nvPicPr>
          <p:cNvPr id="7" name="Picture 6" descr="Logo, company name&#10;&#10;Description automatically generated">
            <a:extLst>
              <a:ext uri="{FF2B5EF4-FFF2-40B4-BE49-F238E27FC236}">
                <a16:creationId xmlns:a16="http://schemas.microsoft.com/office/drawing/2014/main" id="{B9B5ABCB-5E52-D843-B54E-47350F1AA7AF}"/>
              </a:ext>
            </a:extLst>
          </p:cNvPr>
          <p:cNvPicPr>
            <a:picLocks noChangeAspect="1"/>
          </p:cNvPicPr>
          <p:nvPr/>
        </p:nvPicPr>
        <p:blipFill>
          <a:blip r:embed="rId3"/>
          <a:stretch>
            <a:fillRect/>
          </a:stretch>
        </p:blipFill>
        <p:spPr>
          <a:xfrm>
            <a:off x="6679085" y="3285620"/>
            <a:ext cx="4712907" cy="2552825"/>
          </a:xfrm>
          <a:prstGeom prst="rect">
            <a:avLst/>
          </a:prstGeom>
        </p:spPr>
      </p:pic>
      <p:grpSp>
        <p:nvGrpSpPr>
          <p:cNvPr id="88" name="Bottom Right">
            <a:extLst>
              <a:ext uri="{FF2B5EF4-FFF2-40B4-BE49-F238E27FC236}">
                <a16:creationId xmlns:a16="http://schemas.microsoft.com/office/drawing/2014/main" id="{BEF3CE48-6BF7-4521-BD7D-60562E90A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7" name="Graphic 157">
              <a:extLst>
                <a:ext uri="{FF2B5EF4-FFF2-40B4-BE49-F238E27FC236}">
                  <a16:creationId xmlns:a16="http://schemas.microsoft.com/office/drawing/2014/main" id="{897E5D04-394A-4B64-95F8-4D2228B98E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9" name="Freeform: Shape 68">
                <a:extLst>
                  <a:ext uri="{FF2B5EF4-FFF2-40B4-BE49-F238E27FC236}">
                    <a16:creationId xmlns:a16="http://schemas.microsoft.com/office/drawing/2014/main" id="{B075390E-5B63-48D6-A952-CC864F3D0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69">
                <a:extLst>
                  <a:ext uri="{FF2B5EF4-FFF2-40B4-BE49-F238E27FC236}">
                    <a16:creationId xmlns:a16="http://schemas.microsoft.com/office/drawing/2014/main" id="{901093BA-29DE-4F64-ADCF-CE3744FC6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70">
                <a:extLst>
                  <a:ext uri="{FF2B5EF4-FFF2-40B4-BE49-F238E27FC236}">
                    <a16:creationId xmlns:a16="http://schemas.microsoft.com/office/drawing/2014/main" id="{E4ADC823-5240-48FA-97E3-BBDE7F41D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71">
                <a:extLst>
                  <a:ext uri="{FF2B5EF4-FFF2-40B4-BE49-F238E27FC236}">
                    <a16:creationId xmlns:a16="http://schemas.microsoft.com/office/drawing/2014/main" id="{BDB96D8D-B2B7-4ABC-822A-7BC35E0C0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72">
                <a:extLst>
                  <a:ext uri="{FF2B5EF4-FFF2-40B4-BE49-F238E27FC236}">
                    <a16:creationId xmlns:a16="http://schemas.microsoft.com/office/drawing/2014/main" id="{DB4E59D8-875F-44CB-95DC-D50C32CC8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73">
                <a:extLst>
                  <a:ext uri="{FF2B5EF4-FFF2-40B4-BE49-F238E27FC236}">
                    <a16:creationId xmlns:a16="http://schemas.microsoft.com/office/drawing/2014/main" id="{F40B801A-D39B-4AE5-9712-419A4E9F8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74">
                <a:extLst>
                  <a:ext uri="{FF2B5EF4-FFF2-40B4-BE49-F238E27FC236}">
                    <a16:creationId xmlns:a16="http://schemas.microsoft.com/office/drawing/2014/main" id="{7D0F54C0-5979-4B22-A519-7799ED6F8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6" name="Freeform: Shape 67">
              <a:extLst>
                <a:ext uri="{FF2B5EF4-FFF2-40B4-BE49-F238E27FC236}">
                  <a16:creationId xmlns:a16="http://schemas.microsoft.com/office/drawing/2014/main" id="{8420D834-197E-4DAF-B0FF-F62B79658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9" name="Content Placeholder 2">
            <a:extLst>
              <a:ext uri="{FF2B5EF4-FFF2-40B4-BE49-F238E27FC236}">
                <a16:creationId xmlns:a16="http://schemas.microsoft.com/office/drawing/2014/main" id="{7A19EA15-BF51-4C4C-992C-0F1A5188AA34}"/>
              </a:ext>
            </a:extLst>
          </p:cNvPr>
          <p:cNvGraphicFramePr>
            <a:graphicFrameLocks noGrp="1"/>
          </p:cNvGraphicFramePr>
          <p:nvPr>
            <p:ph idx="1"/>
            <p:extLst>
              <p:ext uri="{D42A27DB-BD31-4B8C-83A1-F6EECF244321}">
                <p14:modId xmlns:p14="http://schemas.microsoft.com/office/powerpoint/2010/main" val="1703905457"/>
              </p:ext>
            </p:extLst>
          </p:nvPr>
        </p:nvGraphicFramePr>
        <p:xfrm>
          <a:off x="1185756" y="2384474"/>
          <a:ext cx="4814102"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1522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DA11F1F-361B-0546-853A-17AD172F2E71}"/>
              </a:ext>
            </a:extLst>
          </p:cNvPr>
          <p:cNvSpPr>
            <a:spLocks noGrp="1"/>
          </p:cNvSpPr>
          <p:nvPr>
            <p:ph type="title"/>
          </p:nvPr>
        </p:nvSpPr>
        <p:spPr>
          <a:xfrm>
            <a:off x="1198182" y="559813"/>
            <a:ext cx="3980254" cy="5577934"/>
          </a:xfrm>
        </p:spPr>
        <p:txBody>
          <a:bodyPr>
            <a:normAutofit/>
          </a:bodyPr>
          <a:lstStyle/>
          <a:p>
            <a:r>
              <a:rPr lang="en-US" dirty="0"/>
              <a:t>Challenges</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29B06081-148E-4DD2-96B5-D22B5048BB8D}"/>
              </a:ext>
            </a:extLst>
          </p:cNvPr>
          <p:cNvGraphicFramePr>
            <a:graphicFrameLocks noGrp="1"/>
          </p:cNvGraphicFramePr>
          <p:nvPr>
            <p:ph idx="1"/>
            <p:extLst>
              <p:ext uri="{D42A27DB-BD31-4B8C-83A1-F6EECF244321}">
                <p14:modId xmlns:p14="http://schemas.microsoft.com/office/powerpoint/2010/main" val="409344632"/>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46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2E82-2A25-DB47-8452-7678C7FEAAB1}"/>
              </a:ext>
            </a:extLst>
          </p:cNvPr>
          <p:cNvSpPr>
            <a:spLocks noGrp="1"/>
          </p:cNvSpPr>
          <p:nvPr>
            <p:ph type="title"/>
          </p:nvPr>
        </p:nvSpPr>
        <p:spPr/>
        <p:txBody>
          <a:bodyPr/>
          <a:lstStyle/>
          <a:p>
            <a:r>
              <a:rPr lang="en-US"/>
              <a:t>Data Cleanup &amp; Exploration</a:t>
            </a:r>
            <a:endParaRPr lang="en-US" dirty="0"/>
          </a:p>
        </p:txBody>
      </p:sp>
      <p:sp>
        <p:nvSpPr>
          <p:cNvPr id="3" name="Content Placeholder 2">
            <a:extLst>
              <a:ext uri="{FF2B5EF4-FFF2-40B4-BE49-F238E27FC236}">
                <a16:creationId xmlns:a16="http://schemas.microsoft.com/office/drawing/2014/main" id="{6ECC153E-7FFE-3143-B0E7-FCB3E58BE21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4663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ED101B41-AC74-41E8-B659-534680A63E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E99112AE-565B-4F36-869A-6CA38DB4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57348608-0801-437E-90C2-747259E9B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D455AC85-8920-49E7-A166-4B875F639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F399F655-08EC-4F0F-92C1-DF049B322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CAE461F-211A-40B3-A572-690991D7F5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ECE3A5C-A069-4659-8306-C345D9FEC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1E997893-E78C-4B81-B62D-A2EC89FF2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E9BF673-56C0-4AC3-804F-66BDBF466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39588BB-A32B-F54A-8A83-AD9D2CF965FF}"/>
              </a:ext>
            </a:extLst>
          </p:cNvPr>
          <p:cNvSpPr>
            <a:spLocks noGrp="1"/>
          </p:cNvSpPr>
          <p:nvPr>
            <p:ph type="title"/>
          </p:nvPr>
        </p:nvSpPr>
        <p:spPr>
          <a:xfrm>
            <a:off x="1005653" y="744909"/>
            <a:ext cx="5471347" cy="3155419"/>
          </a:xfrm>
        </p:spPr>
        <p:txBody>
          <a:bodyPr vert="horz" lIns="91440" tIns="45720" rIns="91440" bIns="45720" rtlCol="0" anchor="b">
            <a:normAutofit/>
          </a:bodyPr>
          <a:lstStyle/>
          <a:p>
            <a:r>
              <a:rPr lang="en-US" sz="5400" kern="1200">
                <a:solidFill>
                  <a:schemeClr val="tx2"/>
                </a:solidFill>
                <a:latin typeface="+mj-lt"/>
                <a:ea typeface="+mj-ea"/>
                <a:cs typeface="+mj-cs"/>
              </a:rPr>
              <a:t>Data Analysis</a:t>
            </a:r>
          </a:p>
        </p:txBody>
      </p:sp>
      <p:grpSp>
        <p:nvGrpSpPr>
          <p:cNvPr id="50" name="Cross">
            <a:extLst>
              <a:ext uri="{FF2B5EF4-FFF2-40B4-BE49-F238E27FC236}">
                <a16:creationId xmlns:a16="http://schemas.microsoft.com/office/drawing/2014/main" id="{448E476D-45E3-4FCD-9453-19DE45F378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7507D607-360D-4059-9841-2FD23101AD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6EB05E8-E37B-497A-8F52-86EFA72F97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Graphic 6" descr="Diagnostic">
            <a:extLst>
              <a:ext uri="{FF2B5EF4-FFF2-40B4-BE49-F238E27FC236}">
                <a16:creationId xmlns:a16="http://schemas.microsoft.com/office/drawing/2014/main" id="{2EA635BF-4E03-4103-A055-D2C2FF2C0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7491" y="1035733"/>
            <a:ext cx="4781280" cy="4781280"/>
          </a:xfrm>
          <a:prstGeom prst="rect">
            <a:avLst/>
          </a:prstGeom>
        </p:spPr>
      </p:pic>
      <p:grpSp>
        <p:nvGrpSpPr>
          <p:cNvPr id="54" name="Bottom Right">
            <a:extLst>
              <a:ext uri="{FF2B5EF4-FFF2-40B4-BE49-F238E27FC236}">
                <a16:creationId xmlns:a16="http://schemas.microsoft.com/office/drawing/2014/main" id="{90EAE0D4-1FAB-4DD1-80AD-9922AABCBD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5987934E-3450-45B0-9A00-ECC4FE03B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95FAB598-50D5-430C-A444-CC8E490D9AF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0433B786-DAF3-4B40-B968-9603F2F08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59C07BF2-57A9-44D9-A237-4EE2A95F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7A3DC67-ECE5-4E3D-A603-80581D437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80BD71D-861A-4A82-8A02-9A0DF647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481795FA-9E5B-4BA0-AF65-E84DC54A2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E64E0A25-B94C-45A7-9715-EC7AC6FF6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96BC9196-92B1-45F1-BB0F-B395B0F82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70F10725-9148-4570-8439-58EED6B7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2254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1198181" y="168425"/>
            <a:ext cx="9795638" cy="1645419"/>
          </a:xfrm>
        </p:spPr>
        <p:txBody>
          <a:bodyPr anchor="b">
            <a:normAutofit/>
          </a:bodyPr>
          <a:lstStyle/>
          <a:p>
            <a:pPr algn="ctr"/>
            <a:r>
              <a:rPr lang="en-US" dirty="0"/>
              <a:t>Comparing Air Quality Index for 2009, 2015 and 2020</a:t>
            </a:r>
          </a:p>
        </p:txBody>
      </p:sp>
      <p:sp>
        <p:nvSpPr>
          <p:cNvPr id="13" name="Content Placeholder 12">
            <a:extLst>
              <a:ext uri="{FF2B5EF4-FFF2-40B4-BE49-F238E27FC236}">
                <a16:creationId xmlns:a16="http://schemas.microsoft.com/office/drawing/2014/main" id="{F5A8653E-9C55-4526-A1A9-620E244998DA}"/>
              </a:ext>
            </a:extLst>
          </p:cNvPr>
          <p:cNvSpPr>
            <a:spLocks noGrp="1"/>
          </p:cNvSpPr>
          <p:nvPr>
            <p:ph idx="1"/>
          </p:nvPr>
        </p:nvSpPr>
        <p:spPr>
          <a:xfrm>
            <a:off x="402355" y="1990505"/>
            <a:ext cx="11366469" cy="1743915"/>
          </a:xfrm>
        </p:spPr>
        <p:txBody>
          <a:bodyPr anchor="ctr">
            <a:normAutofit fontScale="55000" lnSpcReduction="20000"/>
          </a:bodyPr>
          <a:lstStyle/>
          <a:p>
            <a:pPr marL="0" indent="0">
              <a:buNone/>
            </a:pPr>
            <a:r>
              <a:rPr lang="en-US" dirty="0"/>
              <a:t>The Air Quality Index in 2009 had a median of 68 with a few outliers.</a:t>
            </a:r>
          </a:p>
          <a:p>
            <a:r>
              <a:rPr lang="en-US" dirty="0"/>
              <a:t>2015 was a strange year, with a median Air Quality Index of 39 which is a significant drop. However, this year had many outliers.</a:t>
            </a:r>
          </a:p>
          <a:p>
            <a:r>
              <a:rPr lang="en-US" dirty="0"/>
              <a:t>In 2020, the median Air Quality Index was around 50 which is an increase from the anomaly year 2015 and decrease from 2019. </a:t>
            </a:r>
          </a:p>
          <a:p>
            <a:r>
              <a:rPr lang="en-US" dirty="0"/>
              <a:t>Overall, the Air Quality has improved from 2009 to 2020.</a:t>
            </a:r>
            <a:endParaRPr lang="en-US" sz="1800" dirty="0"/>
          </a:p>
        </p:txBody>
      </p:sp>
      <p:pic>
        <p:nvPicPr>
          <p:cNvPr id="5" name="Content Placeholder 4" descr="Chart, box and whisker chart&#10;&#10;Description automatically generated">
            <a:extLst>
              <a:ext uri="{FF2B5EF4-FFF2-40B4-BE49-F238E27FC236}">
                <a16:creationId xmlns:a16="http://schemas.microsoft.com/office/drawing/2014/main" id="{45D7E80E-5E37-7540-8721-094769ABC36D}"/>
              </a:ext>
            </a:extLst>
          </p:cNvPr>
          <p:cNvPicPr>
            <a:picLocks noChangeAspect="1"/>
          </p:cNvPicPr>
          <p:nvPr/>
        </p:nvPicPr>
        <p:blipFill>
          <a:blip r:embed="rId2"/>
          <a:stretch>
            <a:fillRect/>
          </a:stretch>
        </p:blipFill>
        <p:spPr>
          <a:xfrm>
            <a:off x="142875" y="3891678"/>
            <a:ext cx="3811063" cy="271689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1F6E48B-5294-E445-823F-098EE06DA22C}"/>
              </a:ext>
            </a:extLst>
          </p:cNvPr>
          <p:cNvPicPr>
            <a:picLocks noChangeAspect="1"/>
          </p:cNvPicPr>
          <p:nvPr/>
        </p:nvPicPr>
        <p:blipFill>
          <a:blip r:embed="rId3"/>
          <a:stretch>
            <a:fillRect/>
          </a:stretch>
        </p:blipFill>
        <p:spPr>
          <a:xfrm>
            <a:off x="4169646" y="3891677"/>
            <a:ext cx="3831886" cy="2731734"/>
          </a:xfrm>
          <a:prstGeom prst="rect">
            <a:avLst/>
          </a:prstGeom>
        </p:spPr>
      </p:pic>
      <p:pic>
        <p:nvPicPr>
          <p:cNvPr id="9" name="Picture 8">
            <a:extLst>
              <a:ext uri="{FF2B5EF4-FFF2-40B4-BE49-F238E27FC236}">
                <a16:creationId xmlns:a16="http://schemas.microsoft.com/office/drawing/2014/main" id="{1150374B-4871-514F-95B9-7A628521C6BE}"/>
              </a:ext>
            </a:extLst>
          </p:cNvPr>
          <p:cNvPicPr>
            <a:picLocks noChangeAspect="1"/>
          </p:cNvPicPr>
          <p:nvPr/>
        </p:nvPicPr>
        <p:blipFill>
          <a:blip r:embed="rId4"/>
          <a:stretch>
            <a:fillRect/>
          </a:stretch>
        </p:blipFill>
        <p:spPr>
          <a:xfrm>
            <a:off x="8217240" y="3891677"/>
            <a:ext cx="3831885" cy="2731734"/>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236132986"/>
      </p:ext>
    </p:extLst>
  </p:cSld>
  <p:clrMapOvr>
    <a:masterClrMapping/>
  </p:clrMapOvr>
</p:sld>
</file>

<file path=ppt/theme/theme1.xml><?xml version="1.0" encoding="utf-8"?>
<a:theme xmlns:a="http://schemas.openxmlformats.org/drawingml/2006/main" name="ExploreVTI">
  <a:themeElements>
    <a:clrScheme name="AnalogousFromRegularSeedRightStep">
      <a:dk1>
        <a:srgbClr val="000000"/>
      </a:dk1>
      <a:lt1>
        <a:srgbClr val="FFFFFF"/>
      </a:lt1>
      <a:dk2>
        <a:srgbClr val="1B2830"/>
      </a:dk2>
      <a:lt2>
        <a:srgbClr val="F3F0F0"/>
      </a:lt2>
      <a:accent1>
        <a:srgbClr val="20B3AB"/>
      </a:accent1>
      <a:accent2>
        <a:srgbClr val="1790D5"/>
      </a:accent2>
      <a:accent3>
        <a:srgbClr val="2953E7"/>
      </a:accent3>
      <a:accent4>
        <a:srgbClr val="5231DA"/>
      </a:accent4>
      <a:accent5>
        <a:srgbClr val="9D29E7"/>
      </a:accent5>
      <a:accent6>
        <a:srgbClr val="D517D0"/>
      </a:accent6>
      <a:hlink>
        <a:srgbClr val="BF3F46"/>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32</TotalTime>
  <Words>984</Words>
  <Application>Microsoft Macintosh PowerPoint</Application>
  <PresentationFormat>Widescreen</PresentationFormat>
  <Paragraphs>77</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Avenir Next LT Pro</vt:lpstr>
      <vt:lpstr>AvenirNext LT Pro Medium</vt:lpstr>
      <vt:lpstr>Rockwell</vt:lpstr>
      <vt:lpstr>Segoe UI</vt:lpstr>
      <vt:lpstr>Segoe UI Semilight</vt:lpstr>
      <vt:lpstr>ExploreVTI</vt:lpstr>
      <vt:lpstr>Does the car you drive affect Air Quality? </vt:lpstr>
      <vt:lpstr>Air Quality</vt:lpstr>
      <vt:lpstr>Air Quality Index</vt:lpstr>
      <vt:lpstr>Hypothesis:  There is a correlation between vehicles and the air we breathe. </vt:lpstr>
      <vt:lpstr>Source</vt:lpstr>
      <vt:lpstr>Challenges</vt:lpstr>
      <vt:lpstr>Data Cleanup &amp; Exploration</vt:lpstr>
      <vt:lpstr>Data Analysis</vt:lpstr>
      <vt:lpstr>Comparing Air Quality Index for 2009, 2015 and 2020</vt:lpstr>
      <vt:lpstr>Does the density of cars in a particular area affect air quality? </vt:lpstr>
      <vt:lpstr>PowerPoint Presentation</vt:lpstr>
      <vt:lpstr>Air quality Index vs Age of Vehicles for 2009, 2015 and 2020</vt:lpstr>
      <vt:lpstr>Air Quality Index per Body Type for 2009, 2015 and 2020</vt:lpstr>
      <vt:lpstr>Air Quality Index for Private vs Commercial cars</vt:lpstr>
      <vt:lpstr>Air Quality Index vs. ”Green” Electric/Hybrid Vehicles.</vt:lpstr>
      <vt:lpstr>Comparison of ”Green” Vehicle Counts and NY Statewide Mean</vt:lpstr>
      <vt:lpstr>Distribution of ”Green” vehicles in relation to AQI 2009</vt:lpstr>
      <vt:lpstr>Distribution of ”Green” vehicles in relation to AQI 2015</vt:lpstr>
      <vt:lpstr>Distribution of ”Green” vehicles in relation to AQI 2020</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the car you drive affect Air Quality? </dc:title>
  <dc:creator>deepa.vadakan@gmail.com</dc:creator>
  <cp:lastModifiedBy>Celeste Muniz</cp:lastModifiedBy>
  <cp:revision>8</cp:revision>
  <dcterms:created xsi:type="dcterms:W3CDTF">2020-10-23T19:32:33Z</dcterms:created>
  <dcterms:modified xsi:type="dcterms:W3CDTF">2020-10-24T04:48:31Z</dcterms:modified>
</cp:coreProperties>
</file>